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77" r:id="rId2"/>
    <p:sldId id="268" r:id="rId3"/>
    <p:sldId id="279" r:id="rId4"/>
    <p:sldId id="305" r:id="rId5"/>
    <p:sldId id="283" r:id="rId6"/>
    <p:sldId id="307" r:id="rId7"/>
    <p:sldId id="284" r:id="rId8"/>
    <p:sldId id="285" r:id="rId9"/>
    <p:sldId id="275" r:id="rId10"/>
    <p:sldId id="287" r:id="rId11"/>
    <p:sldId id="291" r:id="rId12"/>
    <p:sldId id="292" r:id="rId13"/>
    <p:sldId id="293" r:id="rId14"/>
    <p:sldId id="294" r:id="rId15"/>
    <p:sldId id="295" r:id="rId16"/>
    <p:sldId id="296" r:id="rId17"/>
    <p:sldId id="297" r:id="rId18"/>
    <p:sldId id="298" r:id="rId19"/>
    <p:sldId id="299" r:id="rId20"/>
    <p:sldId id="300" r:id="rId21"/>
    <p:sldId id="301" r:id="rId22"/>
    <p:sldId id="303" r:id="rId23"/>
    <p:sldId id="304" r:id="rId24"/>
    <p:sldId id="302" r:id="rId25"/>
    <p:sldId id="273" r:id="rId26"/>
    <p:sldId id="258" r:id="rId27"/>
    <p:sldId id="259" r:id="rId28"/>
    <p:sldId id="260" r:id="rId29"/>
    <p:sldId id="261" r:id="rId30"/>
    <p:sldId id="274" r:id="rId31"/>
    <p:sldId id="308" r:id="rId32"/>
  </p:sldIdLst>
  <p:sldSz cx="9144000" cy="6858000" type="screen4x3"/>
  <p:notesSz cx="6858000" cy="9144000"/>
  <p:embeddedFontLst>
    <p:embeddedFont>
      <p:font typeface="黑体" pitchFamily="49" charset="-122"/>
      <p:regular r:id="rId35"/>
    </p:embeddedFont>
    <p:embeddedFont>
      <p:font typeface="Calibri" pitchFamily="34" charset="0"/>
      <p:regular r:id="rId36"/>
      <p:bold r:id="rId37"/>
      <p:italic r:id="rId38"/>
      <p:boldItalic r:id="rId39"/>
    </p:embeddedFont>
    <p:embeddedFont>
      <p:font typeface="楷体" pitchFamily="49" charset="-122"/>
      <p:regular r:id="rId40"/>
    </p:embeddedFont>
    <p:embeddedFont>
      <p:font typeface="华文楷体" pitchFamily="2" charset="-122"/>
      <p:regular r:id="rId41"/>
    </p:embeddedFont>
    <p:embeddedFont>
      <p:font typeface="Arial Black" pitchFamily="34" charset="0"/>
      <p:bold r:id="rId42"/>
    </p:embeddedFont>
    <p:embeddedFont>
      <p:font typeface="隶书" pitchFamily="49" charset="-122"/>
      <p:regular r:id="rId43"/>
    </p:embeddedFont>
    <p:embeddedFont>
      <p:font typeface="Tahoma" pitchFamily="34" charset="0"/>
      <p:regular r:id="rId44"/>
      <p:bold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B8C976-CFDE-4FF2-A1B1-44FA31807049}" type="datetimeFigureOut">
              <a:rPr lang="zh-CN" altLang="en-US" smtClean="0"/>
              <a:t>2014/5/18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EF814-E1B3-4BE5-AF5D-B045957F286A}" type="slidenum">
              <a:rPr lang="zh-CN" altLang="en-US" smtClean="0"/>
              <a:t>‹#›</a:t>
            </a:fld>
            <a:endParaRPr lang="zh-CN" altLang="en-US"/>
          </a:p>
        </p:txBody>
      </p:sp>
    </p:spTree>
    <p:extLst>
      <p:ext uri="{BB962C8B-B14F-4D97-AF65-F5344CB8AC3E}">
        <p14:creationId xmlns:p14="http://schemas.microsoft.com/office/powerpoint/2010/main" val="1563444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B9EBF-CFE4-4A33-9B4C-184B79AAC026}" type="datetimeFigureOut">
              <a:rPr lang="zh-CN" altLang="en-US" smtClean="0"/>
              <a:t>2014/5/18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62B640-196D-4021-9D05-4C0A1E862041}" type="slidenum">
              <a:rPr lang="zh-CN" altLang="en-US" smtClean="0"/>
              <a:t>‹#›</a:t>
            </a:fld>
            <a:endParaRPr lang="zh-CN" altLang="en-US"/>
          </a:p>
        </p:txBody>
      </p:sp>
    </p:spTree>
    <p:extLst>
      <p:ext uri="{BB962C8B-B14F-4D97-AF65-F5344CB8AC3E}">
        <p14:creationId xmlns:p14="http://schemas.microsoft.com/office/powerpoint/2010/main" val="163716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2014/5/18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blackboard%20handwriting.doc" TargetMode="External"/><Relationship Id="rId5" Type="http://schemas.openxmlformats.org/officeDocument/2006/relationships/image" Target="../media/image4.jpeg"/><Relationship Id="rId10" Type="http://schemas.openxmlformats.org/officeDocument/2006/relationships/image" Target="../media/image8.gif"/><Relationship Id="rId4" Type="http://schemas.openxmlformats.org/officeDocument/2006/relationships/image" Target="../media/image3.jpeg"/><Relationship Id="rId9" Type="http://schemas.openxmlformats.org/officeDocument/2006/relationships/slide" Target="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0.png"/><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5.xml"/><Relationship Id="rId7" Type="http://schemas.openxmlformats.org/officeDocument/2006/relationships/hyperlink" Target="blackboard%20handwriting.doc" TargetMode="Externa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slide" Target="slide30.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slide" Target="slide3.xml"/><Relationship Id="rId4" Type="http://schemas.openxmlformats.org/officeDocument/2006/relationships/slide" Target="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slide" Target="slide3.xml"/><Relationship Id="rId4" Type="http://schemas.openxmlformats.org/officeDocument/2006/relationships/slide" Target="slide9.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hyperlink" Target="blackboard%20handwriting.doc"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1.gif"/><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8" Type="http://schemas.openxmlformats.org/officeDocument/2006/relationships/hyperlink" Target="&#31532;951&#26399;&#21333;&#35789;&#27719;&#24635;.xls" TargetMode="External"/><Relationship Id="rId3" Type="http://schemas.openxmlformats.org/officeDocument/2006/relationships/slide" Target="slide3.xml"/><Relationship Id="rId7" Type="http://schemas.openxmlformats.org/officeDocument/2006/relationships/hyperlink" Target="951&#26399;%20&#20313;&#31243;&#31243;%20Vicky%20&#31532;&#20108;&#32452;&#12290;.ppt" TargetMode="External"/><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000%20Assessment.xls" TargetMode="External"/><Relationship Id="rId11" Type="http://schemas.openxmlformats.org/officeDocument/2006/relationships/slide" Target="slide30.xml"/><Relationship Id="rId5" Type="http://schemas.openxmlformats.org/officeDocument/2006/relationships/image" Target="../media/image10.png"/><Relationship Id="rId10" Type="http://schemas.openxmlformats.org/officeDocument/2006/relationships/hyperlink" Target="DSCF6560.AVI" TargetMode="External"/><Relationship Id="rId4" Type="http://schemas.openxmlformats.org/officeDocument/2006/relationships/image" Target="../media/image11.gif"/><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Would%20you%20hire%20a%20love%20killer.mp4" TargetMode="External"/><Relationship Id="rId3" Type="http://schemas.openxmlformats.org/officeDocument/2006/relationships/slide" Target="slide25.xml"/><Relationship Id="rId7" Type="http://schemas.openxmlformats.org/officeDocument/2006/relationships/slide" Target="slide28.xml"/><Relationship Id="rId12" Type="http://schemas.openxmlformats.org/officeDocument/2006/relationships/image" Target="../media/image34.png"/><Relationship Id="rId2" Type="http://schemas.openxmlformats.org/officeDocument/2006/relationships/image" Target="../media/image28.jpeg"/><Relationship Id="rId16" Type="http://schemas.openxmlformats.org/officeDocument/2006/relationships/image" Target="../media/image36.gif"/><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hyperlink" Target="Have%20words%20good%20good%20say.mp4" TargetMode="External"/><Relationship Id="rId5" Type="http://schemas.openxmlformats.org/officeDocument/2006/relationships/slide" Target="slide27.xml"/><Relationship Id="rId15" Type="http://schemas.openxmlformats.org/officeDocument/2006/relationships/image" Target="../media/image35.jpeg"/><Relationship Id="rId10" Type="http://schemas.openxmlformats.org/officeDocument/2006/relationships/image" Target="../media/image33.png"/><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blackboard%20handwriting.doc" TargetMode="External"/><Relationship Id="rId3" Type="http://schemas.openxmlformats.org/officeDocument/2006/relationships/image" Target="../media/image10.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image" Target="../media/image16.jpeg"/><Relationship Id="rId5" Type="http://schemas.openxmlformats.org/officeDocument/2006/relationships/image" Target="../media/image11.gif"/><Relationship Id="rId10" Type="http://schemas.openxmlformats.org/officeDocument/2006/relationships/image" Target="../media/image15.jpeg"/><Relationship Id="rId4" Type="http://schemas.openxmlformats.org/officeDocument/2006/relationships/slide" Target="slide3.xml"/><Relationship Id="rId9" Type="http://schemas.openxmlformats.org/officeDocument/2006/relationships/image" Target="../media/image14.jpe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3.xml"/><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0.png"/><Relationship Id="rId4" Type="http://schemas.openxmlformats.org/officeDocument/2006/relationships/image" Target="../media/image11.gif"/><Relationship Id="rId9" Type="http://schemas.openxmlformats.org/officeDocument/2006/relationships/image" Target="../media/image8.gif"/></Relationships>
</file>

<file path=ppt/slides/_rels/slide3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teaching%20plan.ppt"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hyperlink" Target="blackboard%20handwriting.doc"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hyperlink" Target="blackboard%20handwriting.doc"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gif"/><Relationship Id="rId10" Type="http://schemas.openxmlformats.org/officeDocument/2006/relationships/image" Target="../media/image11.gif"/><Relationship Id="rId4" Type="http://schemas.openxmlformats.org/officeDocument/2006/relationships/slide" Target="slide22.xml"/><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blackboard%20handwriting.doc" TargetMode="External"/><Relationship Id="rId5" Type="http://schemas.openxmlformats.org/officeDocument/2006/relationships/image" Target="../media/image11.gif"/><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3.xml"/><Relationship Id="rId7" Type="http://schemas.openxmlformats.org/officeDocument/2006/relationships/slide" Target="slide16.xml"/><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hyperlink" Target="blackboard%20handwriting.doc" TargetMode="External"/><Relationship Id="rId5" Type="http://schemas.openxmlformats.org/officeDocument/2006/relationships/image" Target="../media/image10.png"/><Relationship Id="rId10" Type="http://schemas.openxmlformats.org/officeDocument/2006/relationships/image" Target="../media/image26.gif"/><Relationship Id="rId4" Type="http://schemas.openxmlformats.org/officeDocument/2006/relationships/image" Target="../media/image11.gif"/><Relationship Id="rId9"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0912"/>
            <a:ext cx="3082251"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 name="Group 5"/>
          <p:cNvGrpSpPr>
            <a:grpSpLocks/>
          </p:cNvGrpSpPr>
          <p:nvPr/>
        </p:nvGrpSpPr>
        <p:grpSpPr bwMode="auto">
          <a:xfrm>
            <a:off x="1438406" y="2449673"/>
            <a:ext cx="6229938" cy="2779527"/>
            <a:chOff x="1352" y="643"/>
            <a:chExt cx="3163" cy="1334"/>
          </a:xfrm>
        </p:grpSpPr>
        <p:pic>
          <p:nvPicPr>
            <p:cNvPr id="9" name="Picture 6" descr="21st_946_页面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35493">
              <a:off x="3738" y="1134"/>
              <a:ext cx="644" cy="9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21st_939_页面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23389">
              <a:off x="3333" y="814"/>
              <a:ext cx="641" cy="9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21st_937_页面_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85639">
              <a:off x="2782" y="643"/>
              <a:ext cx="643" cy="9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21st_932_页面_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56821">
              <a:off x="2283" y="659"/>
              <a:ext cx="644" cy="9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21st_928_页面_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90179">
              <a:off x="1781" y="885"/>
              <a:ext cx="629" cy="8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21st_922_页面_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522996">
              <a:off x="1482" y="1217"/>
              <a:ext cx="630" cy="89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4"/>
          <p:cNvSpPr>
            <a:spLocks noChangeArrowheads="1"/>
          </p:cNvSpPr>
          <p:nvPr/>
        </p:nvSpPr>
        <p:spPr bwMode="auto">
          <a:xfrm>
            <a:off x="683568" y="1164582"/>
            <a:ext cx="79216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125000"/>
              </a:lnSpc>
            </a:pPr>
            <a:r>
              <a:rPr lang="en-US" altLang="zh-CN" sz="2800" b="1" dirty="0">
                <a:latin typeface="Times New Roman" pitchFamily="18" charset="0"/>
                <a:ea typeface="隶书" pitchFamily="49" charset="-122"/>
              </a:rPr>
              <a:t>《21</a:t>
            </a:r>
            <a:r>
              <a:rPr lang="zh-CN" altLang="en-US" sz="2800" b="1" dirty="0">
                <a:latin typeface="Times New Roman" pitchFamily="18" charset="0"/>
                <a:ea typeface="隶书" pitchFamily="49" charset="-122"/>
              </a:rPr>
              <a:t>世纪英文报</a:t>
            </a:r>
            <a:r>
              <a:rPr lang="en-US" altLang="zh-CN" sz="2800" b="1" dirty="0">
                <a:latin typeface="Times New Roman" pitchFamily="18" charset="0"/>
                <a:ea typeface="隶书" pitchFamily="49" charset="-122"/>
              </a:rPr>
              <a:t>》</a:t>
            </a:r>
            <a:r>
              <a:rPr lang="zh-CN" altLang="en-US" sz="2800" b="1" dirty="0">
                <a:latin typeface="Times New Roman" pitchFamily="18" charset="0"/>
                <a:ea typeface="隶书" pitchFamily="49" charset="-122"/>
              </a:rPr>
              <a:t>作为高等职业院校</a:t>
            </a:r>
          </a:p>
          <a:p>
            <a:pPr algn="ctr" eaLnBrk="0" hangingPunct="0">
              <a:lnSpc>
                <a:spcPct val="125000"/>
              </a:lnSpc>
            </a:pPr>
            <a:r>
              <a:rPr lang="zh-CN" altLang="en-US" sz="2800" b="1" dirty="0">
                <a:latin typeface="Times New Roman" pitchFamily="18" charset="0"/>
                <a:ea typeface="隶书" pitchFamily="49" charset="-122"/>
              </a:rPr>
              <a:t>英语报刊教学载体及英语教学改革突破口的研究 </a:t>
            </a:r>
          </a:p>
        </p:txBody>
      </p:sp>
      <p:sp>
        <p:nvSpPr>
          <p:cNvPr id="17" name="Text Box 29"/>
          <p:cNvSpPr txBox="1">
            <a:spLocks noChangeArrowheads="1"/>
          </p:cNvSpPr>
          <p:nvPr/>
        </p:nvSpPr>
        <p:spPr bwMode="auto">
          <a:xfrm>
            <a:off x="197296" y="4854104"/>
            <a:ext cx="883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2800" b="1" dirty="0" smtClean="0">
                <a:latin typeface="Arial Black" pitchFamily="34" charset="0"/>
                <a:ea typeface="黑体" pitchFamily="49" charset="-122"/>
              </a:rPr>
              <a:t>翁珲珲</a:t>
            </a:r>
            <a:endParaRPr lang="en-US" altLang="zh-CN" sz="2800" b="1" dirty="0">
              <a:latin typeface="Arial Black" pitchFamily="34" charset="0"/>
              <a:ea typeface="黑体" pitchFamily="49" charset="-122"/>
            </a:endParaRPr>
          </a:p>
        </p:txBody>
      </p:sp>
      <p:sp>
        <p:nvSpPr>
          <p:cNvPr id="18" name="Text Box 30"/>
          <p:cNvSpPr txBox="1">
            <a:spLocks noChangeArrowheads="1"/>
          </p:cNvSpPr>
          <p:nvPr/>
        </p:nvSpPr>
        <p:spPr bwMode="auto">
          <a:xfrm>
            <a:off x="236538" y="6086475"/>
            <a:ext cx="4945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1600" b="1" dirty="0" smtClean="0">
                <a:latin typeface="Arial Black" pitchFamily="34" charset="0"/>
              </a:rPr>
              <a:t>May18, 2014</a:t>
            </a:r>
            <a:r>
              <a:rPr lang="zh-CN" altLang="en-US" sz="1600" b="1" dirty="0" smtClean="0">
                <a:latin typeface="Arial Black" pitchFamily="34" charset="0"/>
              </a:rPr>
              <a:t>，宁波</a:t>
            </a:r>
            <a:r>
              <a:rPr lang="en-US" altLang="zh-CN" sz="1600" b="1" dirty="0" smtClean="0">
                <a:latin typeface="Arial Black" pitchFamily="34" charset="0"/>
              </a:rPr>
              <a:t> </a:t>
            </a:r>
            <a:endParaRPr lang="en-US" altLang="zh-CN" sz="1600" b="1" dirty="0">
              <a:latin typeface="Arial Black" pitchFamily="34" charset="0"/>
            </a:endParaRPr>
          </a:p>
        </p:txBody>
      </p:sp>
      <p:pic>
        <p:nvPicPr>
          <p:cNvPr id="19" name="Picture 32" descr="darky">
            <a:hlinkClick r:id="rId9"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68344" y="52292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3635896" y="332656"/>
            <a:ext cx="5832648" cy="403316"/>
          </a:xfrm>
          <a:prstGeom prst="rect">
            <a:avLst/>
          </a:prstGeom>
          <a:noFill/>
        </p:spPr>
        <p:txBody>
          <a:bodyPr wrap="square" rtlCol="0">
            <a:spAutoFit/>
          </a:bodyPr>
          <a:lstStyle/>
          <a:p>
            <a:pPr eaLnBrk="0" hangingPunct="0">
              <a:lnSpc>
                <a:spcPct val="125000"/>
              </a:lnSpc>
            </a:pPr>
            <a:r>
              <a:rPr lang="zh-CN" altLang="en-US" b="1" dirty="0">
                <a:latin typeface="Times New Roman" pitchFamily="18" charset="0"/>
                <a:ea typeface="隶书" pitchFamily="49" charset="-122"/>
              </a:rPr>
              <a:t>英文报刊教学与高职英语教学改革</a:t>
            </a:r>
            <a:r>
              <a:rPr lang="zh-CN" altLang="en-US" b="1" dirty="0" smtClean="0">
                <a:latin typeface="Times New Roman" pitchFamily="18" charset="0"/>
                <a:ea typeface="隶书" pitchFamily="49" charset="-122"/>
              </a:rPr>
              <a:t>课题优秀</a:t>
            </a:r>
            <a:r>
              <a:rPr lang="zh-CN" altLang="en-US" b="1" dirty="0">
                <a:latin typeface="Times New Roman" pitchFamily="18" charset="0"/>
                <a:ea typeface="隶书" pitchFamily="49" charset="-122"/>
              </a:rPr>
              <a:t>成果交流</a:t>
            </a:r>
          </a:p>
        </p:txBody>
      </p:sp>
      <p:pic>
        <p:nvPicPr>
          <p:cNvPr id="21" name="Picture 31" descr="图片1">
            <a:hlinkClick r:id="rId11" action="ppaction://hlinkfi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0696" y="609329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411760" y="1814041"/>
            <a:ext cx="6552728" cy="427809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800" b="1" dirty="0"/>
              <a:t>第一阶段，提出课题实验假设</a:t>
            </a:r>
            <a:r>
              <a:rPr lang="en-US" altLang="zh-CN" sz="2800" dirty="0" smtClean="0"/>
              <a:t>—</a:t>
            </a:r>
          </a:p>
          <a:p>
            <a:pPr marL="457200" indent="-457200">
              <a:buFont typeface="Wingdings" pitchFamily="2" charset="2"/>
              <a:buChar char="Ø"/>
            </a:pPr>
            <a:endParaRPr lang="en-US" altLang="zh-CN" sz="2400" dirty="0" smtClean="0">
              <a:latin typeface="华文楷体" pitchFamily="2" charset="-122"/>
              <a:ea typeface="华文楷体" pitchFamily="2" charset="-122"/>
            </a:endParaRPr>
          </a:p>
          <a:p>
            <a:pPr marL="457200" indent="-457200">
              <a:buFont typeface="Wingdings" pitchFamily="2" charset="2"/>
              <a:buChar char="Ø"/>
            </a:pPr>
            <a:r>
              <a:rPr lang="zh-CN" altLang="zh-CN" sz="2400" dirty="0" smtClean="0">
                <a:latin typeface="华文楷体" pitchFamily="2" charset="-122"/>
                <a:ea typeface="华文楷体" pitchFamily="2" charset="-122"/>
              </a:rPr>
              <a:t>可以</a:t>
            </a:r>
            <a:r>
              <a:rPr lang="zh-CN" altLang="zh-CN" sz="2400" dirty="0">
                <a:latin typeface="华文楷体" pitchFamily="2" charset="-122"/>
                <a:ea typeface="华文楷体" pitchFamily="2" charset="-122"/>
              </a:rPr>
              <a:t>利用英文报刊作为英语报刊阅读课程的教学载体，发现问题，提出解决方案，验证假设推理</a:t>
            </a:r>
            <a:r>
              <a:rPr lang="zh-CN" altLang="zh-CN" sz="2400" dirty="0" smtClean="0">
                <a:latin typeface="华文楷体" pitchFamily="2" charset="-122"/>
                <a:ea typeface="华文楷体" pitchFamily="2" charset="-122"/>
              </a:rPr>
              <a:t>。</a:t>
            </a:r>
            <a:endParaRPr lang="en-US" altLang="zh-CN" sz="2400" dirty="0" smtClean="0">
              <a:latin typeface="华文楷体" pitchFamily="2" charset="-122"/>
              <a:ea typeface="华文楷体" pitchFamily="2" charset="-122"/>
            </a:endParaRPr>
          </a:p>
          <a:p>
            <a:pPr marL="457200" indent="-457200">
              <a:buFont typeface="Wingdings" pitchFamily="2" charset="2"/>
              <a:buChar char="Ø"/>
            </a:pPr>
            <a:r>
              <a:rPr lang="zh-CN" altLang="zh-CN" sz="2400" dirty="0">
                <a:latin typeface="华文楷体" pitchFamily="2" charset="-122"/>
                <a:ea typeface="华文楷体" pitchFamily="2" charset="-122"/>
              </a:rPr>
              <a:t>大一和大二两个年级各一个班级进行对比组实验。采用《</a:t>
            </a:r>
            <a:r>
              <a:rPr lang="en-US" altLang="zh-CN" sz="2400" dirty="0">
                <a:latin typeface="华文楷体" pitchFamily="2" charset="-122"/>
                <a:ea typeface="华文楷体" pitchFamily="2" charset="-122"/>
              </a:rPr>
              <a:t>21</a:t>
            </a:r>
            <a:r>
              <a:rPr lang="zh-CN" altLang="zh-CN" sz="2400" dirty="0">
                <a:latin typeface="华文楷体" pitchFamily="2" charset="-122"/>
                <a:ea typeface="华文楷体" pitchFamily="2" charset="-122"/>
              </a:rPr>
              <a:t>世纪英文报》作为独立教学载体。</a:t>
            </a:r>
            <a:endParaRPr lang="en-US" altLang="zh-CN" sz="2400" dirty="0">
              <a:latin typeface="华文楷体" pitchFamily="2" charset="-122"/>
              <a:ea typeface="华文楷体" pitchFamily="2" charset="-122"/>
            </a:endParaRPr>
          </a:p>
          <a:p>
            <a:pPr marL="457200" indent="-457200">
              <a:buFont typeface="Wingdings" pitchFamily="2" charset="2"/>
              <a:buChar char="Ø"/>
            </a:pPr>
            <a:r>
              <a:rPr lang="zh-CN" altLang="zh-CN" sz="2400" dirty="0">
                <a:latin typeface="华文楷体" pitchFamily="2" charset="-122"/>
                <a:ea typeface="华文楷体" pitchFamily="2" charset="-122"/>
              </a:rPr>
              <a:t>围绕学生能力培养和提高为前提，进行教学方法的改革尝试。以任务型教学入手，充分实现老师即</a:t>
            </a:r>
            <a:r>
              <a:rPr lang="zh-CN" altLang="zh-CN" sz="2800" b="1" dirty="0">
                <a:solidFill>
                  <a:srgbClr val="FF0000"/>
                </a:solidFill>
                <a:latin typeface="华文楷体" pitchFamily="2" charset="-122"/>
                <a:ea typeface="华文楷体" pitchFamily="2" charset="-122"/>
              </a:rPr>
              <a:t>导师</a:t>
            </a:r>
            <a:r>
              <a:rPr lang="zh-CN" altLang="zh-CN" sz="2400" dirty="0">
                <a:latin typeface="华文楷体" pitchFamily="2" charset="-122"/>
                <a:ea typeface="华文楷体" pitchFamily="2" charset="-122"/>
              </a:rPr>
              <a:t>的角色转换。</a:t>
            </a:r>
            <a:r>
              <a:rPr lang="en-US" altLang="zh-CN" sz="2400" dirty="0">
                <a:latin typeface="华文楷体" pitchFamily="2" charset="-122"/>
                <a:ea typeface="华文楷体" pitchFamily="2" charset="-122"/>
              </a:rPr>
              <a:t>       </a:t>
            </a:r>
            <a:endParaRPr lang="zh-CN" altLang="zh-CN" sz="2400" dirty="0">
              <a:latin typeface="华文楷体" pitchFamily="2" charset="-122"/>
              <a:ea typeface="华文楷体" pitchFamily="2" charset="-122"/>
            </a:endParaRP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855586">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209248"/>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12474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第一阶段</a:t>
            </a:r>
            <a:endParaRPr lang="en-US" altLang="zh-CN" sz="2800" b="1" dirty="0">
              <a:solidFill>
                <a:srgbClr val="CC0000"/>
              </a:solidFill>
              <a:latin typeface="Arial Black" pitchFamily="34" charset="0"/>
              <a:ea typeface="黑体" pitchFamily="49" charset="-122"/>
            </a:endParaRPr>
          </a:p>
        </p:txBody>
      </p:sp>
      <p:pic>
        <p:nvPicPr>
          <p:cNvPr id="20"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8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left)">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339752" y="1896502"/>
            <a:ext cx="6696744" cy="39087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800" b="1" dirty="0"/>
              <a:t>第一阶段具体实验步骤如下</a:t>
            </a:r>
            <a:r>
              <a:rPr lang="zh-CN" altLang="zh-CN" sz="2800" b="1" dirty="0" smtClean="0"/>
              <a:t>：</a:t>
            </a:r>
            <a:endParaRPr lang="en-US" altLang="zh-CN" sz="2800" b="1" dirty="0" smtClean="0"/>
          </a:p>
          <a:p>
            <a:endParaRPr lang="zh-CN" altLang="zh-CN" sz="2800" b="1" dirty="0"/>
          </a:p>
          <a:p>
            <a:r>
              <a:rPr lang="zh-CN" altLang="zh-CN" sz="2400" dirty="0">
                <a:latin typeface="华文楷体" pitchFamily="2" charset="-122"/>
                <a:ea typeface="华文楷体" pitchFamily="2" charset="-122"/>
              </a:rPr>
              <a:t>（</a:t>
            </a:r>
            <a:r>
              <a:rPr lang="en-US" altLang="zh-CN" sz="2400" dirty="0">
                <a:latin typeface="华文楷体" pitchFamily="2" charset="-122"/>
                <a:ea typeface="华文楷体" pitchFamily="2" charset="-122"/>
              </a:rPr>
              <a:t>1</a:t>
            </a:r>
            <a:r>
              <a:rPr lang="zh-CN" altLang="zh-CN" sz="2400" dirty="0">
                <a:latin typeface="华文楷体" pitchFamily="2" charset="-122"/>
                <a:ea typeface="华文楷体" pitchFamily="2" charset="-122"/>
              </a:rPr>
              <a:t>）以小组为单位提前分配版面，每个小组负责一个版面，在课后完成阅读任务，要求读懂报纸内容，并能够提炼出语言点。</a:t>
            </a:r>
            <a:endParaRPr lang="en-US" altLang="zh-CN" sz="2400" dirty="0">
              <a:latin typeface="华文楷体" pitchFamily="2" charset="-122"/>
              <a:ea typeface="华文楷体" pitchFamily="2" charset="-122"/>
            </a:endParaRPr>
          </a:p>
          <a:p>
            <a:endParaRPr lang="en-US" altLang="zh-CN" sz="2400" dirty="0"/>
          </a:p>
          <a:p>
            <a:r>
              <a:rPr lang="zh-CN" altLang="zh-CN" sz="2400" dirty="0"/>
              <a:t>（</a:t>
            </a:r>
            <a:r>
              <a:rPr lang="en-US" altLang="zh-CN" sz="2400" dirty="0">
                <a:latin typeface="华文楷体" pitchFamily="2" charset="-122"/>
                <a:ea typeface="华文楷体" pitchFamily="2" charset="-122"/>
              </a:rPr>
              <a:t>2</a:t>
            </a:r>
            <a:r>
              <a:rPr lang="zh-CN" altLang="zh-CN" sz="2400" dirty="0">
                <a:latin typeface="华文楷体" pitchFamily="2" charset="-122"/>
                <a:ea typeface="华文楷体" pitchFamily="2" charset="-122"/>
              </a:rPr>
              <a:t>）让学生自己做阅读课程的主导，每位同学有不同的任务进行不同的阅读教学，每次课上现场抽签，避免了学生知道这次一定不是她上讲台而不做准备的弊病</a:t>
            </a:r>
            <a:r>
              <a:rPr lang="zh-CN" altLang="zh-CN" sz="2400" dirty="0" smtClean="0">
                <a:latin typeface="华文楷体" pitchFamily="2" charset="-122"/>
                <a:ea typeface="华文楷体" pitchFamily="2" charset="-122"/>
              </a:rPr>
              <a:t>。</a:t>
            </a:r>
            <a:r>
              <a:rPr lang="en-US" altLang="zh-CN" sz="2400" dirty="0" smtClean="0"/>
              <a:t>       </a:t>
            </a:r>
            <a:endParaRPr lang="zh-CN" altLang="zh-CN" sz="2400" dirty="0"/>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97" y="446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209248"/>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12474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第一阶段</a:t>
            </a:r>
            <a:endParaRPr lang="en-US" altLang="zh-CN" sz="2800" b="1" dirty="0">
              <a:solidFill>
                <a:srgbClr val="CC0000"/>
              </a:solidFill>
              <a:latin typeface="Arial Black" pitchFamily="34" charset="0"/>
              <a:ea typeface="黑体" pitchFamily="49" charset="-122"/>
            </a:endParaRPr>
          </a:p>
        </p:txBody>
      </p:sp>
      <p:pic>
        <p:nvPicPr>
          <p:cNvPr id="20"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1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339752" y="1765260"/>
            <a:ext cx="6624736" cy="42165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800" b="1" dirty="0"/>
              <a:t>第一阶段具体实验步骤如下：</a:t>
            </a:r>
          </a:p>
          <a:p>
            <a:endParaRPr lang="en-US" altLang="zh-CN" sz="2400" dirty="0" smtClean="0">
              <a:latin typeface="楷体" pitchFamily="49" charset="-122"/>
              <a:ea typeface="楷体" pitchFamily="49" charset="-122"/>
            </a:endParaRPr>
          </a:p>
          <a:p>
            <a:r>
              <a:rPr lang="zh-CN" altLang="zh-CN" sz="2400" dirty="0" smtClean="0">
                <a:latin typeface="楷体" pitchFamily="49" charset="-122"/>
                <a:ea typeface="楷体" pitchFamily="49" charset="-122"/>
              </a:rPr>
              <a:t>（</a:t>
            </a:r>
            <a:r>
              <a:rPr lang="en-US" altLang="zh-CN" sz="2400" dirty="0">
                <a:latin typeface="楷体" pitchFamily="49" charset="-122"/>
                <a:ea typeface="楷体" pitchFamily="49" charset="-122"/>
              </a:rPr>
              <a:t>3</a:t>
            </a:r>
            <a:r>
              <a:rPr lang="zh-CN" altLang="zh-CN" sz="2400" dirty="0">
                <a:latin typeface="楷体" pitchFamily="49" charset="-122"/>
                <a:ea typeface="楷体" pitchFamily="49" charset="-122"/>
              </a:rPr>
              <a:t>）课上利用</a:t>
            </a:r>
            <a:r>
              <a:rPr lang="en-US" altLang="zh-CN" sz="2400" dirty="0">
                <a:latin typeface="楷体" pitchFamily="49" charset="-122"/>
                <a:ea typeface="楷体" pitchFamily="49" charset="-122"/>
              </a:rPr>
              <a:t>15</a:t>
            </a:r>
            <a:r>
              <a:rPr lang="zh-CN" altLang="zh-CN" sz="2400" dirty="0">
                <a:latin typeface="楷体" pitchFamily="49" charset="-122"/>
                <a:ea typeface="楷体" pitchFamily="49" charset="-122"/>
              </a:rPr>
              <a:t>分钟左右时间，每次完成一个小组领大家读报的工作，时间为每位同学三分钟，这样几个小组完成后，全班同学报纸大部分版面已经自己读过或有同学领读过。大大的调动了学生的学习积极性和小组合作参与精神</a:t>
            </a:r>
            <a:r>
              <a:rPr lang="zh-CN" altLang="zh-CN"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endParaRPr lang="zh-CN" altLang="zh-CN" sz="2400" dirty="0">
              <a:latin typeface="楷体" pitchFamily="49" charset="-122"/>
              <a:ea typeface="楷体" pitchFamily="49" charset="-122"/>
            </a:endParaRPr>
          </a:p>
          <a:p>
            <a:r>
              <a:rPr lang="zh-CN" altLang="zh-CN" sz="2400" dirty="0">
                <a:latin typeface="楷体" pitchFamily="49" charset="-122"/>
                <a:ea typeface="楷体" pitchFamily="49" charset="-122"/>
              </a:rPr>
              <a:t>（</a:t>
            </a:r>
            <a:r>
              <a:rPr lang="en-US" altLang="zh-CN" sz="2400" dirty="0">
                <a:latin typeface="楷体" pitchFamily="49" charset="-122"/>
                <a:ea typeface="楷体" pitchFamily="49" charset="-122"/>
              </a:rPr>
              <a:t>4</a:t>
            </a:r>
            <a:r>
              <a:rPr lang="zh-CN" altLang="zh-CN" sz="2400" dirty="0">
                <a:latin typeface="楷体" pitchFamily="49" charset="-122"/>
                <a:ea typeface="楷体" pitchFamily="49" charset="-122"/>
              </a:rPr>
              <a:t>）每次读报遇到的生词以小组为单位汇总，打在</a:t>
            </a:r>
            <a:r>
              <a:rPr lang="en-US" altLang="zh-CN" sz="2400" dirty="0">
                <a:latin typeface="楷体" pitchFamily="49" charset="-122"/>
                <a:ea typeface="楷体" pitchFamily="49" charset="-122"/>
              </a:rPr>
              <a:t>excel</a:t>
            </a:r>
            <a:r>
              <a:rPr lang="zh-CN" altLang="zh-CN" sz="2400" dirty="0">
                <a:latin typeface="楷体" pitchFamily="49" charset="-122"/>
                <a:ea typeface="楷体" pitchFamily="49" charset="-122"/>
              </a:rPr>
              <a:t>里面，做成词汇汇总，放在一起共享，加大学生词汇量的积累。</a:t>
            </a:r>
            <a:r>
              <a:rPr lang="en-US" altLang="zh-CN" sz="2400" dirty="0">
                <a:latin typeface="楷体" pitchFamily="49" charset="-122"/>
                <a:ea typeface="楷体" pitchFamily="49" charset="-122"/>
              </a:rPr>
              <a:t>       </a:t>
            </a:r>
            <a:endParaRPr lang="zh-CN" altLang="zh-CN" sz="2400" dirty="0">
              <a:latin typeface="楷体" pitchFamily="49" charset="-122"/>
              <a:ea typeface="楷体" pitchFamily="49" charset="-122"/>
            </a:endParaRP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243228">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209248"/>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12474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第一阶段</a:t>
            </a:r>
            <a:endParaRPr lang="en-US" altLang="zh-CN" sz="2800" b="1" dirty="0">
              <a:solidFill>
                <a:srgbClr val="CC0000"/>
              </a:solidFill>
              <a:latin typeface="Arial Black" pitchFamily="34" charset="0"/>
              <a:ea typeface="黑体" pitchFamily="49" charset="-122"/>
            </a:endParaRPr>
          </a:p>
        </p:txBody>
      </p:sp>
      <p:pic>
        <p:nvPicPr>
          <p:cNvPr id="20"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0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411760" y="1815202"/>
            <a:ext cx="6552728" cy="427809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800" b="1" dirty="0"/>
              <a:t>第一阶段具体实验步骤如下：</a:t>
            </a:r>
          </a:p>
          <a:p>
            <a:endParaRPr lang="en-US" altLang="zh-CN" sz="2400" dirty="0" smtClean="0">
              <a:latin typeface="楷体" pitchFamily="49" charset="-122"/>
              <a:ea typeface="楷体" pitchFamily="49" charset="-122"/>
            </a:endParaRPr>
          </a:p>
          <a:p>
            <a:r>
              <a:rPr lang="zh-CN" altLang="zh-CN" sz="2400" dirty="0" smtClean="0">
                <a:latin typeface="楷体" pitchFamily="49" charset="-122"/>
                <a:ea typeface="楷体" pitchFamily="49" charset="-122"/>
              </a:rPr>
              <a:t>（</a:t>
            </a:r>
            <a:r>
              <a:rPr lang="en-US" altLang="zh-CN" sz="2400" dirty="0">
                <a:latin typeface="楷体" pitchFamily="49" charset="-122"/>
                <a:ea typeface="楷体" pitchFamily="49" charset="-122"/>
              </a:rPr>
              <a:t>5</a:t>
            </a:r>
            <a:r>
              <a:rPr lang="zh-CN" altLang="zh-CN" sz="2400" dirty="0">
                <a:latin typeface="楷体" pitchFamily="49" charset="-122"/>
                <a:ea typeface="楷体" pitchFamily="49" charset="-122"/>
              </a:rPr>
              <a:t>）让学生自己做评价，帮助学生们梳理评价所需条件内容，学生们能从别的同学身上学到优点避免不足</a:t>
            </a:r>
            <a:r>
              <a:rPr lang="zh-CN" altLang="zh-CN"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endParaRPr lang="zh-CN" altLang="zh-CN" sz="2400" dirty="0">
              <a:latin typeface="楷体" pitchFamily="49" charset="-122"/>
              <a:ea typeface="楷体" pitchFamily="49" charset="-122"/>
            </a:endParaRPr>
          </a:p>
          <a:p>
            <a:r>
              <a:rPr lang="zh-CN" altLang="zh-CN" sz="2400" dirty="0">
                <a:latin typeface="楷体" pitchFamily="49" charset="-122"/>
                <a:ea typeface="楷体" pitchFamily="49" charset="-122"/>
              </a:rPr>
              <a:t>（</a:t>
            </a:r>
            <a:r>
              <a:rPr lang="en-US" altLang="zh-CN" sz="2400" dirty="0">
                <a:latin typeface="楷体" pitchFamily="49" charset="-122"/>
                <a:ea typeface="楷体" pitchFamily="49" charset="-122"/>
              </a:rPr>
              <a:t>6</a:t>
            </a:r>
            <a:r>
              <a:rPr lang="zh-CN" altLang="zh-CN" sz="2400" dirty="0">
                <a:latin typeface="楷体" pitchFamily="49" charset="-122"/>
                <a:ea typeface="楷体" pitchFamily="49" charset="-122"/>
              </a:rPr>
              <a:t>）指导学生们自己做</a:t>
            </a:r>
            <a:r>
              <a:rPr lang="en-US" altLang="zh-CN" sz="2400" dirty="0">
                <a:latin typeface="楷体" pitchFamily="49" charset="-122"/>
                <a:ea typeface="楷体" pitchFamily="49" charset="-122"/>
              </a:rPr>
              <a:t>PPT</a:t>
            </a:r>
            <a:r>
              <a:rPr lang="zh-CN" altLang="zh-CN" sz="2400" dirty="0">
                <a:latin typeface="楷体" pitchFamily="49" charset="-122"/>
                <a:ea typeface="楷体" pitchFamily="49" charset="-122"/>
              </a:rPr>
              <a:t>帮助做读报展示</a:t>
            </a:r>
            <a:r>
              <a:rPr lang="zh-CN" altLang="zh-CN"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endParaRPr lang="zh-CN" altLang="zh-CN" sz="2400" dirty="0">
              <a:latin typeface="楷体" pitchFamily="49" charset="-122"/>
              <a:ea typeface="楷体" pitchFamily="49" charset="-122"/>
            </a:endParaRPr>
          </a:p>
          <a:p>
            <a:r>
              <a:rPr lang="zh-CN" altLang="zh-CN" sz="2400" dirty="0">
                <a:latin typeface="楷体" pitchFamily="49" charset="-122"/>
                <a:ea typeface="楷体" pitchFamily="49" charset="-122"/>
              </a:rPr>
              <a:t>（</a:t>
            </a:r>
            <a:r>
              <a:rPr lang="en-US" altLang="zh-CN" sz="2400" dirty="0">
                <a:latin typeface="楷体" pitchFamily="49" charset="-122"/>
                <a:ea typeface="楷体" pitchFamily="49" charset="-122"/>
              </a:rPr>
              <a:t>7</a:t>
            </a:r>
            <a:r>
              <a:rPr lang="zh-CN" altLang="zh-CN" sz="2400" dirty="0">
                <a:latin typeface="楷体" pitchFamily="49" charset="-122"/>
                <a:ea typeface="楷体" pitchFamily="49" charset="-122"/>
              </a:rPr>
              <a:t>）给学生做录像，第一次读报的录像和学期末的最后一次读报作对比，</a:t>
            </a:r>
            <a:r>
              <a:rPr lang="zh-CN" altLang="zh-CN" sz="2400" dirty="0" smtClean="0">
                <a:latin typeface="楷体" pitchFamily="49" charset="-122"/>
                <a:ea typeface="楷体" pitchFamily="49" charset="-122"/>
              </a:rPr>
              <a:t>让</a:t>
            </a:r>
            <a:r>
              <a:rPr lang="zh-CN" altLang="en-US" sz="2400" dirty="0" smtClean="0">
                <a:latin typeface="楷体" pitchFamily="49" charset="-122"/>
                <a:ea typeface="楷体" pitchFamily="49" charset="-122"/>
              </a:rPr>
              <a:t>学生们</a:t>
            </a:r>
            <a:r>
              <a:rPr lang="zh-CN" altLang="zh-CN" sz="2400" dirty="0" smtClean="0">
                <a:latin typeface="楷体" pitchFamily="49" charset="-122"/>
                <a:ea typeface="楷体" pitchFamily="49" charset="-122"/>
              </a:rPr>
              <a:t>自己</a:t>
            </a:r>
            <a:r>
              <a:rPr lang="zh-CN" altLang="zh-CN" sz="2400" dirty="0">
                <a:latin typeface="楷体" pitchFamily="49" charset="-122"/>
                <a:ea typeface="楷体" pitchFamily="49" charset="-122"/>
              </a:rPr>
              <a:t>看到自己的进步</a:t>
            </a:r>
            <a:r>
              <a:rPr lang="zh-CN" altLang="zh-CN" sz="2400" dirty="0" smtClean="0">
                <a:latin typeface="楷体" pitchFamily="49" charset="-122"/>
                <a:ea typeface="楷体" pitchFamily="49" charset="-122"/>
              </a:rPr>
              <a:t>。</a:t>
            </a:r>
            <a:r>
              <a:rPr lang="en-US" altLang="zh-CN" sz="2800" dirty="0" smtClean="0"/>
              <a:t>      </a:t>
            </a:r>
            <a:endParaRPr lang="zh-CN" altLang="zh-CN" sz="2800" dirty="0"/>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925428">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209248"/>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12474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第一阶段</a:t>
            </a:r>
            <a:endParaRPr lang="en-US" altLang="zh-CN" sz="2800" b="1" dirty="0">
              <a:solidFill>
                <a:srgbClr val="CC0000"/>
              </a:solidFill>
              <a:latin typeface="Arial Black" pitchFamily="34" charset="0"/>
              <a:ea typeface="黑体" pitchFamily="49" charset="-122"/>
            </a:endParaRPr>
          </a:p>
        </p:txBody>
      </p:sp>
      <p:pic>
        <p:nvPicPr>
          <p:cNvPr id="20"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8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411760" y="2068393"/>
            <a:ext cx="6552728" cy="31700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800" b="1" dirty="0"/>
              <a:t>此阶段的优势</a:t>
            </a:r>
            <a:r>
              <a:rPr lang="zh-CN" altLang="zh-CN" sz="2800" b="1" dirty="0" smtClean="0"/>
              <a:t>：</a:t>
            </a:r>
            <a:endParaRPr lang="en-US" altLang="zh-CN" sz="2800" b="1" dirty="0" smtClean="0"/>
          </a:p>
          <a:p>
            <a:endParaRPr lang="en-US" altLang="zh-CN" sz="2800" dirty="0"/>
          </a:p>
          <a:p>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本</a:t>
            </a:r>
            <a:r>
              <a:rPr lang="zh-CN" altLang="zh-CN" sz="2400" dirty="0">
                <a:latin typeface="楷体" pitchFamily="49" charset="-122"/>
                <a:ea typeface="楷体" pitchFamily="49" charset="-122"/>
              </a:rPr>
              <a:t>阶段试验已经完全摒弃了传统阅读教学模式死啃书本带来的被动学习状态，利用新型教学载体，最大限度调动学生学习兴趣和积极性。利用丰富的网络资源以及多媒体资源，使得英语报刊作为教学载体的教学实验取得了初步成果。</a:t>
            </a:r>
            <a:r>
              <a:rPr lang="en-US" altLang="zh-CN" sz="2400" dirty="0">
                <a:latin typeface="楷体" pitchFamily="49" charset="-122"/>
                <a:ea typeface="楷体" pitchFamily="49" charset="-122"/>
              </a:rPr>
              <a:t>      </a:t>
            </a:r>
            <a:endParaRPr lang="zh-CN" altLang="zh-CN" sz="2400" dirty="0">
              <a:latin typeface="楷体" pitchFamily="49" charset="-122"/>
              <a:ea typeface="楷体" pitchFamily="49" charset="-122"/>
            </a:endParaRP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351270">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62489"/>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271503"/>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第一阶段</a:t>
            </a:r>
            <a:endParaRPr lang="en-US" altLang="zh-CN" sz="2800" b="1" dirty="0">
              <a:solidFill>
                <a:srgbClr val="CC0000"/>
              </a:solidFill>
              <a:latin typeface="Arial Black" pitchFamily="34" charset="0"/>
              <a:ea typeface="黑体" pitchFamily="49" charset="-122"/>
            </a:endParaRPr>
          </a:p>
        </p:txBody>
      </p:sp>
      <p:pic>
        <p:nvPicPr>
          <p:cNvPr id="20"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48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411760" y="2221701"/>
            <a:ext cx="6552728"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dirty="0" smtClean="0"/>
              <a:t>此阶段的</a:t>
            </a:r>
            <a:r>
              <a:rPr lang="zh-CN" altLang="zh-CN" sz="2800" b="1" dirty="0" smtClean="0"/>
              <a:t>不足：</a:t>
            </a:r>
            <a:endParaRPr lang="en-US" altLang="zh-CN" sz="2800" b="1" dirty="0" smtClean="0"/>
          </a:p>
          <a:p>
            <a:endParaRPr lang="en-US" altLang="zh-CN" sz="2800" dirty="0" smtClean="0"/>
          </a:p>
          <a:p>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此</a:t>
            </a:r>
            <a:r>
              <a:rPr lang="zh-CN" altLang="zh-CN" sz="2400" dirty="0">
                <a:latin typeface="楷体" pitchFamily="49" charset="-122"/>
                <a:ea typeface="楷体" pitchFamily="49" charset="-122"/>
              </a:rPr>
              <a:t>阶段的课时按照原教学计划安排</a:t>
            </a:r>
            <a:r>
              <a:rPr lang="zh-CN" altLang="zh-CN" sz="2400" dirty="0" smtClean="0">
                <a:latin typeface="楷体" pitchFamily="49" charset="-122"/>
                <a:ea typeface="楷体" pitchFamily="49" charset="-122"/>
              </a:rPr>
              <a:t>周</a:t>
            </a:r>
            <a:r>
              <a:rPr lang="en-US" altLang="zh-CN" sz="2400" dirty="0" smtClean="0">
                <a:latin typeface="楷体" pitchFamily="49" charset="-122"/>
                <a:ea typeface="楷体" pitchFamily="49" charset="-122"/>
              </a:rPr>
              <a:t>2</a:t>
            </a:r>
            <a:r>
              <a:rPr lang="zh-CN" altLang="zh-CN" sz="2400" dirty="0" smtClean="0">
                <a:latin typeface="楷体" pitchFamily="49" charset="-122"/>
                <a:ea typeface="楷体" pitchFamily="49" charset="-122"/>
              </a:rPr>
              <a:t>课时</a:t>
            </a:r>
            <a:r>
              <a:rPr lang="zh-CN" altLang="zh-CN" sz="2400" dirty="0">
                <a:latin typeface="楷体" pitchFamily="49" charset="-122"/>
                <a:ea typeface="楷体" pitchFamily="49" charset="-122"/>
              </a:rPr>
              <a:t>，报纸使用周期要两周左右，造成报纸积压；如果按报纸周期进行课程安排，学生参与又不能达到最大限度。因此在下一阶段进行了阶段性调整。</a:t>
            </a: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306092">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62489"/>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271503"/>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第一阶段</a:t>
            </a:r>
            <a:endParaRPr lang="en-US" altLang="zh-CN" sz="2800" b="1" dirty="0">
              <a:solidFill>
                <a:srgbClr val="CC0000"/>
              </a:solidFill>
              <a:latin typeface="Arial Black" pitchFamily="34" charset="0"/>
              <a:ea typeface="黑体" pitchFamily="49" charset="-122"/>
            </a:endParaRPr>
          </a:p>
        </p:txBody>
      </p:sp>
      <p:pic>
        <p:nvPicPr>
          <p:cNvPr id="20"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9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TextBox 9"/>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1"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3" name="Picture 18" descr="40b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104554">
            <a:off x="467544" y="5085184"/>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未标题-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216" y="1197882"/>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439502"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pic>
        <p:nvPicPr>
          <p:cNvPr id="18" name="Picture 10" descr="未标题-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898827" y="-209248"/>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1"/>
          <p:cNvSpPr txBox="1">
            <a:spLocks noChangeArrowheads="1"/>
          </p:cNvSpPr>
          <p:nvPr/>
        </p:nvSpPr>
        <p:spPr bwMode="auto">
          <a:xfrm>
            <a:off x="4284914" y="1102837"/>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第二阶段</a:t>
            </a:r>
            <a:endParaRPr lang="en-US" altLang="zh-CN" sz="2800" b="1" dirty="0">
              <a:solidFill>
                <a:srgbClr val="CC0000"/>
              </a:solidFill>
              <a:latin typeface="Arial Black" pitchFamily="34" charset="0"/>
              <a:ea typeface="黑体" pitchFamily="49" charset="-122"/>
            </a:endParaRPr>
          </a:p>
        </p:txBody>
      </p:sp>
      <p:pic>
        <p:nvPicPr>
          <p:cNvPr id="29"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97" y="44624"/>
            <a:ext cx="3082251" cy="685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434208" y="1804749"/>
            <a:ext cx="6602288" cy="42165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800" b="1" dirty="0"/>
              <a:t>第二阶段试验步骤如下：</a:t>
            </a:r>
          </a:p>
          <a:p>
            <a:endParaRPr lang="en-US" altLang="zh-CN" sz="2400" dirty="0" smtClean="0">
              <a:latin typeface="楷体" pitchFamily="49" charset="-122"/>
              <a:ea typeface="楷体" pitchFamily="49" charset="-122"/>
            </a:endParaRPr>
          </a:p>
          <a:p>
            <a:r>
              <a:rPr lang="zh-CN" altLang="zh-CN" sz="2400" dirty="0" smtClean="0">
                <a:latin typeface="楷体" pitchFamily="49" charset="-122"/>
                <a:ea typeface="楷体" pitchFamily="49" charset="-122"/>
              </a:rPr>
              <a:t>（</a:t>
            </a:r>
            <a:r>
              <a:rPr lang="en-US" altLang="zh-CN" sz="2400" dirty="0">
                <a:latin typeface="楷体" pitchFamily="49" charset="-122"/>
                <a:ea typeface="楷体" pitchFamily="49" charset="-122"/>
              </a:rPr>
              <a:t>1</a:t>
            </a:r>
            <a:r>
              <a:rPr lang="zh-CN" altLang="zh-CN" sz="2400" dirty="0">
                <a:latin typeface="楷体" pitchFamily="49" charset="-122"/>
                <a:ea typeface="楷体" pitchFamily="49" charset="-122"/>
              </a:rPr>
              <a:t>）以每自然班三十人左右安排授课。把学生读报实践课由原来的每次课进行，集中到每周进行一次，每次进行一份报纸</a:t>
            </a:r>
            <a:r>
              <a:rPr lang="zh-CN" altLang="zh-CN"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endParaRPr lang="zh-CN" altLang="zh-CN" sz="2400" dirty="0">
              <a:latin typeface="楷体" pitchFamily="49" charset="-122"/>
              <a:ea typeface="楷体" pitchFamily="49" charset="-122"/>
            </a:endParaRPr>
          </a:p>
          <a:p>
            <a:r>
              <a:rPr lang="zh-CN" altLang="zh-CN" sz="2400" dirty="0">
                <a:latin typeface="楷体" pitchFamily="49" charset="-122"/>
                <a:ea typeface="楷体" pitchFamily="49" charset="-122"/>
              </a:rPr>
              <a:t>（</a:t>
            </a:r>
            <a:r>
              <a:rPr lang="en-US" altLang="zh-CN" sz="2400" dirty="0">
                <a:latin typeface="楷体" pitchFamily="49" charset="-122"/>
                <a:ea typeface="楷体" pitchFamily="49" charset="-122"/>
              </a:rPr>
              <a:t>2</a:t>
            </a:r>
            <a:r>
              <a:rPr lang="zh-CN" altLang="zh-CN" sz="2400" dirty="0">
                <a:latin typeface="楷体" pitchFamily="49" charset="-122"/>
                <a:ea typeface="楷体" pitchFamily="49" charset="-122"/>
              </a:rPr>
              <a:t>）按小组进行，每个学生有</a:t>
            </a:r>
            <a:r>
              <a:rPr lang="en-US" altLang="zh-CN" sz="2400" dirty="0">
                <a:latin typeface="楷体" pitchFamily="49" charset="-122"/>
                <a:ea typeface="楷体" pitchFamily="49" charset="-122"/>
              </a:rPr>
              <a:t>2-3</a:t>
            </a:r>
            <a:r>
              <a:rPr lang="zh-CN" altLang="zh-CN" sz="2400" dirty="0">
                <a:latin typeface="楷体" pitchFamily="49" charset="-122"/>
                <a:ea typeface="楷体" pitchFamily="49" charset="-122"/>
              </a:rPr>
              <a:t>分钟时间，负责一个版面上的一部分内容。同一</a:t>
            </a:r>
            <a:r>
              <a:rPr lang="zh-CN" altLang="zh-CN" sz="2400" dirty="0" smtClean="0">
                <a:latin typeface="楷体" pitchFamily="49" charset="-122"/>
                <a:ea typeface="楷体" pitchFamily="49" charset="-122"/>
              </a:rPr>
              <a:t>版面允许</a:t>
            </a:r>
            <a:r>
              <a:rPr lang="zh-CN" altLang="zh-CN" sz="2400" dirty="0">
                <a:latin typeface="楷体" pitchFamily="49" charset="-122"/>
                <a:ea typeface="楷体" pitchFamily="49" charset="-122"/>
              </a:rPr>
              <a:t>连续重复三期以上。目的是让学生掌握一个版面话题的语言规律，熟悉相关词汇</a:t>
            </a:r>
            <a:r>
              <a:rPr lang="zh-CN" altLang="zh-CN" sz="2400" dirty="0" smtClean="0">
                <a:latin typeface="楷体" pitchFamily="49" charset="-122"/>
                <a:ea typeface="楷体" pitchFamily="49" charset="-122"/>
              </a:rPr>
              <a:t>。在</a:t>
            </a:r>
            <a:r>
              <a:rPr lang="zh-CN" altLang="zh-CN" sz="2400" dirty="0">
                <a:latin typeface="楷体" pitchFamily="49" charset="-122"/>
                <a:ea typeface="楷体" pitchFamily="49" charset="-122"/>
              </a:rPr>
              <a:t>最短时间内最大限度的扩展学生词汇量及阅读能力。</a:t>
            </a:r>
          </a:p>
        </p:txBody>
      </p:sp>
      <p:pic>
        <p:nvPicPr>
          <p:cNvPr id="31"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14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edge">
                                      <p:cBhvr>
                                        <p:cTn id="10" dur="2000"/>
                                        <p:tgtEl>
                                          <p:spTgt spid="1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edge">
                                      <p:cBhvr>
                                        <p:cTn id="13" dur="2000"/>
                                        <p:tgtEl>
                                          <p:spTgt spid="23"/>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wipe(left)">
                                      <p:cBhvr>
                                        <p:cTn id="16" dur="500"/>
                                        <p:tgtEl>
                                          <p:spTgt spid="3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wipe(left)">
                                      <p:cBhvr>
                                        <p:cTn id="21" dur="1500"/>
                                        <p:tgtEl>
                                          <p:spTgt spid="3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xEl>
                                              <p:pRg st="4" end="4"/>
                                            </p:txEl>
                                          </p:spTgt>
                                        </p:tgtEl>
                                        <p:attrNameLst>
                                          <p:attrName>style.visibility</p:attrName>
                                        </p:attrNameLst>
                                      </p:cBhvr>
                                      <p:to>
                                        <p:strVal val="visible"/>
                                      </p:to>
                                    </p:set>
                                    <p:animEffect transition="in" filter="wipe(left)">
                                      <p:cBhvr>
                                        <p:cTn id="26" dur="1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195736" y="1723449"/>
            <a:ext cx="6876255" cy="458587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800" b="1" dirty="0"/>
              <a:t>此阶段的</a:t>
            </a:r>
            <a:r>
              <a:rPr lang="zh-CN" altLang="zh-CN" sz="2800" b="1" dirty="0" smtClean="0"/>
              <a:t>优</a:t>
            </a:r>
            <a:r>
              <a:rPr lang="zh-CN" altLang="en-US" sz="2800" b="1" dirty="0" smtClean="0"/>
              <a:t>点</a:t>
            </a:r>
            <a:r>
              <a:rPr lang="zh-CN" altLang="zh-CN" sz="2800" b="1" dirty="0" smtClean="0"/>
              <a:t>：</a:t>
            </a:r>
            <a:endParaRPr lang="en-US" altLang="zh-CN" sz="2800" b="1" dirty="0"/>
          </a:p>
          <a:p>
            <a:r>
              <a:rPr lang="zh-CN" altLang="zh-CN" sz="2400" b="1" dirty="0">
                <a:latin typeface="楷体" pitchFamily="49" charset="-122"/>
                <a:ea typeface="楷体" pitchFamily="49" charset="-122"/>
              </a:rPr>
              <a:t>（</a:t>
            </a:r>
            <a:r>
              <a:rPr lang="en-US" altLang="zh-CN" sz="2400" b="1" dirty="0">
                <a:latin typeface="楷体" pitchFamily="49" charset="-122"/>
                <a:ea typeface="楷体" pitchFamily="49" charset="-122"/>
              </a:rPr>
              <a:t>1</a:t>
            </a:r>
            <a:r>
              <a:rPr lang="zh-CN" altLang="zh-CN" sz="2400" b="1" dirty="0">
                <a:latin typeface="楷体" pitchFamily="49" charset="-122"/>
                <a:ea typeface="楷体" pitchFamily="49" charset="-122"/>
              </a:rPr>
              <a:t>）学生们能从读报中获取和课本知识相呼应的知识点</a:t>
            </a:r>
            <a:r>
              <a:rPr lang="zh-CN" altLang="zh-CN" sz="2400" b="1" dirty="0" smtClean="0">
                <a:latin typeface="楷体" pitchFamily="49" charset="-122"/>
                <a:ea typeface="楷体" pitchFamily="49" charset="-122"/>
              </a:rPr>
              <a:t>。</a:t>
            </a:r>
            <a:endParaRPr lang="en-US" altLang="zh-CN" sz="2400" b="1" dirty="0" smtClean="0">
              <a:latin typeface="楷体" pitchFamily="49" charset="-122"/>
              <a:ea typeface="楷体" pitchFamily="49" charset="-122"/>
            </a:endParaRPr>
          </a:p>
          <a:p>
            <a:r>
              <a:rPr lang="zh-CN" altLang="zh-CN" sz="2400" dirty="0" smtClean="0">
                <a:latin typeface="楷体" pitchFamily="49" charset="-122"/>
                <a:ea typeface="楷体" pitchFamily="49" charset="-122"/>
              </a:rPr>
              <a:t>如</a:t>
            </a:r>
            <a:r>
              <a:rPr lang="zh-CN" altLang="zh-CN" sz="2400" dirty="0">
                <a:latin typeface="楷体" pitchFamily="49" charset="-122"/>
                <a:ea typeface="楷体" pitchFamily="49" charset="-122"/>
              </a:rPr>
              <a:t>：</a:t>
            </a:r>
            <a:r>
              <a:rPr lang="en-US" altLang="zh-CN" sz="2400" dirty="0">
                <a:latin typeface="楷体" pitchFamily="49" charset="-122"/>
                <a:ea typeface="楷体" pitchFamily="49" charset="-122"/>
              </a:rPr>
              <a:t>dynamic</a:t>
            </a:r>
            <a:r>
              <a:rPr lang="zh-CN" altLang="zh-CN" sz="2400" dirty="0">
                <a:latin typeface="楷体" pitchFamily="49" charset="-122"/>
                <a:ea typeface="楷体" pitchFamily="49" charset="-122"/>
              </a:rPr>
              <a:t>在综合</a:t>
            </a:r>
            <a:r>
              <a:rPr lang="zh-CN" altLang="zh-CN" sz="2400" dirty="0" smtClean="0">
                <a:latin typeface="楷体" pitchFamily="49" charset="-122"/>
                <a:ea typeface="楷体" pitchFamily="49" charset="-122"/>
              </a:rPr>
              <a:t>英语 </a:t>
            </a:r>
            <a:r>
              <a:rPr lang="en-US" altLang="zh-CN" sz="2000" dirty="0" smtClean="0">
                <a:latin typeface="楷体" pitchFamily="49" charset="-122"/>
                <a:ea typeface="楷体" pitchFamily="49" charset="-122"/>
              </a:rPr>
              <a:t>(</a:t>
            </a:r>
            <a:r>
              <a:rPr lang="zh-CN" altLang="zh-CN" sz="2000" dirty="0">
                <a:latin typeface="楷体" pitchFamily="49" charset="-122"/>
                <a:ea typeface="楷体" pitchFamily="49" charset="-122"/>
              </a:rPr>
              <a:t>《大学体验英语综合教程》</a:t>
            </a:r>
            <a:r>
              <a:rPr lang="en-US" altLang="zh-CN" sz="2000" dirty="0" smtClean="0">
                <a:latin typeface="楷体" pitchFamily="49" charset="-122"/>
                <a:ea typeface="楷体" pitchFamily="49" charset="-122"/>
              </a:rPr>
              <a:t>2</a:t>
            </a:r>
            <a:r>
              <a:rPr lang="zh-CN" altLang="en-US" sz="2000" dirty="0" smtClean="0">
                <a:latin typeface="楷体" pitchFamily="49" charset="-122"/>
                <a:ea typeface="楷体" pitchFamily="49" charset="-122"/>
              </a:rPr>
              <a:t>）</a:t>
            </a:r>
            <a:r>
              <a:rPr lang="zh-CN" altLang="zh-CN" sz="2400" dirty="0" smtClean="0">
                <a:latin typeface="楷体" pitchFamily="49" charset="-122"/>
                <a:ea typeface="楷体" pitchFamily="49" charset="-122"/>
              </a:rPr>
              <a:t>第五</a:t>
            </a:r>
            <a:r>
              <a:rPr lang="zh-CN" altLang="zh-CN" sz="2400" dirty="0">
                <a:latin typeface="楷体" pitchFamily="49" charset="-122"/>
                <a:ea typeface="楷体" pitchFamily="49" charset="-122"/>
              </a:rPr>
              <a:t>单元</a:t>
            </a:r>
            <a:r>
              <a:rPr lang="en-US" altLang="zh-CN" sz="2400" dirty="0">
                <a:latin typeface="楷体" pitchFamily="49" charset="-122"/>
                <a:ea typeface="楷体" pitchFamily="49" charset="-122"/>
              </a:rPr>
              <a:t>Ways to Success, passage A</a:t>
            </a:r>
            <a:r>
              <a:rPr lang="zh-CN" altLang="zh-CN" sz="2400" dirty="0">
                <a:latin typeface="楷体" pitchFamily="49" charset="-122"/>
                <a:ea typeface="楷体" pitchFamily="49" charset="-122"/>
              </a:rPr>
              <a:t>中见到，在</a:t>
            </a:r>
            <a:r>
              <a:rPr lang="en-US" altLang="zh-CN" sz="2400" dirty="0">
                <a:latin typeface="楷体" pitchFamily="49" charset="-122"/>
                <a:ea typeface="楷体" pitchFamily="49" charset="-122"/>
              </a:rPr>
              <a:t>1005</a:t>
            </a:r>
            <a:r>
              <a:rPr lang="zh-CN" altLang="zh-CN" sz="2400" dirty="0">
                <a:latin typeface="楷体" pitchFamily="49" charset="-122"/>
                <a:ea typeface="楷体" pitchFamily="49" charset="-122"/>
              </a:rPr>
              <a:t>期报纸</a:t>
            </a:r>
            <a:r>
              <a:rPr lang="en-US" altLang="zh-CN" sz="2400" dirty="0">
                <a:latin typeface="楷体" pitchFamily="49" charset="-122"/>
                <a:ea typeface="楷体" pitchFamily="49" charset="-122"/>
              </a:rPr>
              <a:t>12</a:t>
            </a:r>
            <a:r>
              <a:rPr lang="zh-CN" altLang="zh-CN" sz="2400" dirty="0">
                <a:latin typeface="楷体" pitchFamily="49" charset="-122"/>
                <a:ea typeface="楷体" pitchFamily="49" charset="-122"/>
              </a:rPr>
              <a:t>版又见到。这样的词对大一的学生来讲是生词，对大二的学生来讲再次见到的时候就是复习了</a:t>
            </a:r>
            <a:r>
              <a:rPr lang="zh-CN"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又如：</a:t>
            </a:r>
            <a:r>
              <a:rPr lang="en-US" altLang="zh-CN" sz="2400" dirty="0" smtClean="0">
                <a:latin typeface="楷体" pitchFamily="49" charset="-122"/>
                <a:ea typeface="楷体" pitchFamily="49" charset="-122"/>
              </a:rPr>
              <a:t>gadget </a:t>
            </a:r>
            <a:r>
              <a:rPr lang="zh-CN" altLang="zh-CN" sz="2400" dirty="0">
                <a:latin typeface="楷体" pitchFamily="49" charset="-122"/>
                <a:ea typeface="楷体" pitchFamily="49" charset="-122"/>
              </a:rPr>
              <a:t>在</a:t>
            </a:r>
            <a:r>
              <a:rPr lang="zh-CN" altLang="zh-CN" sz="2000" dirty="0">
                <a:latin typeface="楷体" pitchFamily="49" charset="-122"/>
                <a:ea typeface="楷体" pitchFamily="49" charset="-122"/>
              </a:rPr>
              <a:t>《大学体验英语综合教程》</a:t>
            </a:r>
            <a:r>
              <a:rPr lang="en-US" altLang="zh-CN" sz="2000" dirty="0">
                <a:latin typeface="楷体" pitchFamily="49" charset="-122"/>
                <a:ea typeface="楷体" pitchFamily="49" charset="-122"/>
              </a:rPr>
              <a:t>1</a:t>
            </a:r>
            <a:r>
              <a:rPr lang="zh-CN" altLang="zh-CN" sz="2000" dirty="0">
                <a:latin typeface="楷体" pitchFamily="49" charset="-122"/>
                <a:ea typeface="楷体" pitchFamily="49" charset="-122"/>
              </a:rPr>
              <a:t>（大</a:t>
            </a:r>
            <a:r>
              <a:rPr lang="zh-CN" altLang="zh-CN" sz="2000" dirty="0" smtClean="0">
                <a:latin typeface="楷体" pitchFamily="49" charset="-122"/>
                <a:ea typeface="楷体" pitchFamily="49" charset="-122"/>
              </a:rPr>
              <a:t>一）</a:t>
            </a:r>
            <a:r>
              <a:rPr lang="zh-CN" altLang="zh-CN" sz="2400" dirty="0" smtClean="0">
                <a:latin typeface="楷体" pitchFamily="49" charset="-122"/>
                <a:ea typeface="楷体" pitchFamily="49" charset="-122"/>
              </a:rPr>
              <a:t>第二</a:t>
            </a:r>
            <a:r>
              <a:rPr lang="zh-CN" altLang="zh-CN" sz="2400" dirty="0">
                <a:latin typeface="楷体" pitchFamily="49" charset="-122"/>
                <a:ea typeface="楷体" pitchFamily="49" charset="-122"/>
              </a:rPr>
              <a:t>单元学到，在</a:t>
            </a:r>
            <a:r>
              <a:rPr lang="en-US" altLang="zh-CN" sz="2400" dirty="0">
                <a:latin typeface="楷体" pitchFamily="49" charset="-122"/>
                <a:ea typeface="楷体" pitchFamily="49" charset="-122"/>
              </a:rPr>
              <a:t>969</a:t>
            </a:r>
            <a:r>
              <a:rPr lang="zh-CN" altLang="zh-CN" sz="2400" dirty="0">
                <a:latin typeface="楷体" pitchFamily="49" charset="-122"/>
                <a:ea typeface="楷体" pitchFamily="49" charset="-122"/>
              </a:rPr>
              <a:t>期（</a:t>
            </a:r>
            <a:r>
              <a:rPr lang="en-US" altLang="zh-CN" sz="2400" dirty="0">
                <a:latin typeface="楷体" pitchFamily="49" charset="-122"/>
                <a:ea typeface="楷体" pitchFamily="49" charset="-122"/>
              </a:rPr>
              <a:t>2012.8.29</a:t>
            </a:r>
            <a:r>
              <a:rPr lang="zh-CN" altLang="zh-CN" sz="2400" dirty="0" smtClean="0">
                <a:latin typeface="楷体" pitchFamily="49" charset="-122"/>
                <a:ea typeface="楷体" pitchFamily="49" charset="-122"/>
              </a:rPr>
              <a:t>）报纸</a:t>
            </a:r>
            <a:r>
              <a:rPr lang="en-US" altLang="zh-CN" sz="2400" dirty="0">
                <a:latin typeface="楷体" pitchFamily="49" charset="-122"/>
                <a:ea typeface="楷体" pitchFamily="49" charset="-122"/>
              </a:rPr>
              <a:t>V3</a:t>
            </a:r>
            <a:r>
              <a:rPr lang="zh-CN" altLang="zh-CN" sz="2400" dirty="0">
                <a:latin typeface="楷体" pitchFamily="49" charset="-122"/>
                <a:ea typeface="楷体" pitchFamily="49" charset="-122"/>
              </a:rPr>
              <a:t>版就有</a:t>
            </a:r>
            <a:r>
              <a:rPr lang="zh-CN" altLang="zh-CN" sz="2400" dirty="0" smtClean="0">
                <a:latin typeface="楷体" pitchFamily="49" charset="-122"/>
                <a:ea typeface="楷体" pitchFamily="49" charset="-122"/>
              </a:rPr>
              <a:t>见到</a:t>
            </a:r>
            <a:r>
              <a:rPr lang="zh-CN" altLang="en-US" sz="2400" dirty="0" smtClean="0">
                <a:latin typeface="楷体" pitchFamily="49" charset="-122"/>
                <a:ea typeface="楷体" pitchFamily="49" charset="-122"/>
              </a:rPr>
              <a:t>，</a:t>
            </a:r>
            <a:r>
              <a:rPr lang="zh-CN" altLang="zh-CN" sz="2400" dirty="0" smtClean="0">
                <a:latin typeface="楷体" pitchFamily="49" charset="-122"/>
                <a:ea typeface="楷体" pitchFamily="49" charset="-122"/>
              </a:rPr>
              <a:t>作为</a:t>
            </a:r>
            <a:r>
              <a:rPr lang="zh-CN" altLang="zh-CN" sz="2400" dirty="0">
                <a:latin typeface="楷体" pitchFamily="49" charset="-122"/>
                <a:ea typeface="楷体" pitchFamily="49" charset="-122"/>
              </a:rPr>
              <a:t>生词给予了解释，很快在</a:t>
            </a:r>
            <a:r>
              <a:rPr lang="en-US" altLang="zh-CN" sz="2400" dirty="0">
                <a:latin typeface="楷体" pitchFamily="49" charset="-122"/>
                <a:ea typeface="楷体" pitchFamily="49" charset="-122"/>
              </a:rPr>
              <a:t>976</a:t>
            </a:r>
            <a:r>
              <a:rPr lang="zh-CN" altLang="zh-CN" sz="2400" dirty="0">
                <a:latin typeface="楷体" pitchFamily="49" charset="-122"/>
                <a:ea typeface="楷体" pitchFamily="49" charset="-122"/>
              </a:rPr>
              <a:t>期的</a:t>
            </a:r>
            <a:r>
              <a:rPr lang="en-US" altLang="zh-CN" sz="2400" dirty="0">
                <a:latin typeface="楷体" pitchFamily="49" charset="-122"/>
                <a:ea typeface="楷体" pitchFamily="49" charset="-122"/>
              </a:rPr>
              <a:t>V3</a:t>
            </a:r>
            <a:r>
              <a:rPr lang="zh-CN" altLang="zh-CN" sz="2400" dirty="0">
                <a:latin typeface="楷体" pitchFamily="49" charset="-122"/>
                <a:ea typeface="楷体" pitchFamily="49" charset="-122"/>
              </a:rPr>
              <a:t>版又见到这个词，这样反复出现，词汇的积累及使用快速被学生掌握。</a:t>
            </a:r>
            <a:r>
              <a:rPr lang="en-US" altLang="zh-CN" sz="2400" dirty="0">
                <a:latin typeface="楷体" pitchFamily="49" charset="-122"/>
                <a:ea typeface="楷体" pitchFamily="49" charset="-122"/>
              </a:rPr>
              <a:t>      </a:t>
            </a:r>
            <a:endParaRPr lang="zh-CN" altLang="zh-CN" sz="2400" dirty="0">
              <a:latin typeface="楷体" pitchFamily="49" charset="-122"/>
              <a:ea typeface="楷体" pitchFamily="49" charset="-122"/>
            </a:endParaRP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612167">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209248"/>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12474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第二阶段</a:t>
            </a:r>
            <a:endParaRPr lang="en-US" altLang="zh-CN" sz="2800" b="1" dirty="0">
              <a:solidFill>
                <a:srgbClr val="CC0000"/>
              </a:solidFill>
              <a:latin typeface="Arial Black" pitchFamily="34" charset="0"/>
              <a:ea typeface="黑体" pitchFamily="49" charset="-122"/>
            </a:endParaRPr>
          </a:p>
        </p:txBody>
      </p:sp>
      <p:pic>
        <p:nvPicPr>
          <p:cNvPr id="20"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0695" y="5949279"/>
            <a:ext cx="969817" cy="9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7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267745" y="1723449"/>
            <a:ext cx="6696744" cy="458587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800" b="1" dirty="0"/>
              <a:t>此阶段的</a:t>
            </a:r>
            <a:r>
              <a:rPr lang="zh-CN" altLang="zh-CN" sz="2800" b="1" dirty="0" smtClean="0"/>
              <a:t>优</a:t>
            </a:r>
            <a:r>
              <a:rPr lang="zh-CN" altLang="en-US" sz="2800" b="1" dirty="0" smtClean="0"/>
              <a:t>点</a:t>
            </a:r>
            <a:r>
              <a:rPr lang="zh-CN" altLang="zh-CN" sz="2800" b="1" dirty="0" smtClean="0"/>
              <a:t>：</a:t>
            </a:r>
            <a:endParaRPr lang="en-US" altLang="zh-CN" sz="2800" b="1" dirty="0" smtClean="0"/>
          </a:p>
          <a:p>
            <a:endParaRPr lang="en-US" altLang="zh-CN" sz="2400" dirty="0" smtClean="0"/>
          </a:p>
          <a:p>
            <a:r>
              <a:rPr lang="zh-CN" altLang="zh-CN" sz="2400" dirty="0">
                <a:latin typeface="楷体" pitchFamily="49" charset="-122"/>
                <a:ea typeface="楷体" pitchFamily="49" charset="-122"/>
              </a:rPr>
              <a:t>（</a:t>
            </a:r>
            <a:r>
              <a:rPr lang="en-US" altLang="zh-CN" sz="2400" dirty="0">
                <a:latin typeface="楷体" pitchFamily="49" charset="-122"/>
                <a:ea typeface="楷体" pitchFamily="49" charset="-122"/>
              </a:rPr>
              <a:t>2</a:t>
            </a:r>
            <a:r>
              <a:rPr lang="zh-CN" altLang="zh-CN" sz="2400" dirty="0">
                <a:latin typeface="楷体" pitchFamily="49" charset="-122"/>
                <a:ea typeface="楷体" pitchFamily="49" charset="-122"/>
              </a:rPr>
              <a:t>）词汇更新非常快，热点内容词汇迅速掌握，如：</a:t>
            </a:r>
            <a:r>
              <a:rPr lang="en-US" altLang="zh-CN" sz="2400" dirty="0">
                <a:latin typeface="楷体" pitchFamily="49" charset="-122"/>
                <a:ea typeface="楷体" pitchFamily="49" charset="-122"/>
              </a:rPr>
              <a:t>May December romance, </a:t>
            </a:r>
            <a:r>
              <a:rPr lang="en-US" altLang="zh-CN" sz="2400" dirty="0" smtClean="0">
                <a:latin typeface="楷体" pitchFamily="49" charset="-122"/>
                <a:ea typeface="楷体" pitchFamily="49" charset="-122"/>
              </a:rPr>
              <a:t>2012.4.25</a:t>
            </a:r>
            <a:endParaRPr lang="zh-CN" altLang="zh-CN" sz="2400" dirty="0">
              <a:latin typeface="楷体" pitchFamily="49" charset="-122"/>
              <a:ea typeface="楷体" pitchFamily="49" charset="-122"/>
            </a:endParaRPr>
          </a:p>
          <a:p>
            <a:r>
              <a:rPr lang="zh-CN" altLang="zh-CN" sz="2400" dirty="0">
                <a:latin typeface="楷体" pitchFamily="49" charset="-122"/>
                <a:ea typeface="楷体" pitchFamily="49" charset="-122"/>
              </a:rPr>
              <a:t>（</a:t>
            </a:r>
            <a:r>
              <a:rPr lang="en-US" altLang="zh-CN" sz="2400" dirty="0">
                <a:latin typeface="楷体" pitchFamily="49" charset="-122"/>
                <a:ea typeface="楷体" pitchFamily="49" charset="-122"/>
              </a:rPr>
              <a:t>3</a:t>
            </a:r>
            <a:r>
              <a:rPr lang="zh-CN" altLang="zh-CN" sz="2400" dirty="0">
                <a:latin typeface="楷体" pitchFamily="49" charset="-122"/>
                <a:ea typeface="楷体" pitchFamily="49" charset="-122"/>
              </a:rPr>
              <a:t>）新闻热点及时跟进，比如</a:t>
            </a:r>
            <a:r>
              <a:rPr lang="en-US" altLang="zh-CN" sz="2400" dirty="0">
                <a:latin typeface="楷体" pitchFamily="49" charset="-122"/>
                <a:ea typeface="楷体" pitchFamily="49" charset="-122"/>
              </a:rPr>
              <a:t>2012</a:t>
            </a:r>
            <a:r>
              <a:rPr lang="zh-CN" altLang="zh-CN" sz="2400" dirty="0">
                <a:latin typeface="楷体" pitchFamily="49" charset="-122"/>
                <a:ea typeface="楷体" pitchFamily="49" charset="-122"/>
              </a:rPr>
              <a:t>的美国总统大选前的辩论（</a:t>
            </a:r>
            <a:r>
              <a:rPr lang="en-US" altLang="zh-CN" sz="2400" dirty="0">
                <a:latin typeface="楷体" pitchFamily="49" charset="-122"/>
                <a:ea typeface="楷体" pitchFamily="49" charset="-122"/>
              </a:rPr>
              <a:t>975</a:t>
            </a:r>
            <a:r>
              <a:rPr lang="zh-CN" altLang="zh-CN" sz="2400" dirty="0">
                <a:latin typeface="楷体" pitchFamily="49" charset="-122"/>
                <a:ea typeface="楷体" pitchFamily="49" charset="-122"/>
              </a:rPr>
              <a:t>期</a:t>
            </a:r>
            <a:r>
              <a:rPr lang="en-US" altLang="zh-CN" sz="2400" dirty="0">
                <a:latin typeface="楷体" pitchFamily="49" charset="-122"/>
                <a:ea typeface="楷体" pitchFamily="49" charset="-122"/>
              </a:rPr>
              <a:t>7</a:t>
            </a:r>
            <a:r>
              <a:rPr lang="zh-CN" altLang="zh-CN" sz="2400" dirty="0">
                <a:latin typeface="楷体" pitchFamily="49" charset="-122"/>
                <a:ea typeface="楷体" pitchFamily="49" charset="-122"/>
              </a:rPr>
              <a:t>版，</a:t>
            </a:r>
            <a:r>
              <a:rPr lang="en-US" altLang="zh-CN" sz="2400" dirty="0">
                <a:latin typeface="楷体" pitchFamily="49" charset="-122"/>
                <a:ea typeface="楷体" pitchFamily="49" charset="-122"/>
              </a:rPr>
              <a:t>2012.10.10</a:t>
            </a:r>
            <a:r>
              <a:rPr lang="zh-CN"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a:t>
            </a:r>
            <a:r>
              <a:rPr lang="zh-CN" altLang="zh-CN" sz="2400" dirty="0" smtClean="0">
                <a:latin typeface="楷体" pitchFamily="49" charset="-122"/>
                <a:ea typeface="楷体" pitchFamily="49" charset="-122"/>
              </a:rPr>
              <a:t>中国</a:t>
            </a:r>
            <a:r>
              <a:rPr lang="zh-CN" altLang="zh-CN" sz="2400" dirty="0">
                <a:latin typeface="楷体" pitchFamily="49" charset="-122"/>
                <a:ea typeface="楷体" pitchFamily="49" charset="-122"/>
              </a:rPr>
              <a:t>作家莫言获诺贝尔文学奖的相关报道等（</a:t>
            </a:r>
            <a:r>
              <a:rPr lang="en-US" altLang="zh-CN" sz="2400" dirty="0">
                <a:latin typeface="楷体" pitchFamily="49" charset="-122"/>
                <a:ea typeface="楷体" pitchFamily="49" charset="-122"/>
              </a:rPr>
              <a:t>976</a:t>
            </a:r>
            <a:r>
              <a:rPr lang="zh-CN" altLang="zh-CN" sz="2400" dirty="0">
                <a:latin typeface="楷体" pitchFamily="49" charset="-122"/>
                <a:ea typeface="楷体" pitchFamily="49" charset="-122"/>
              </a:rPr>
              <a:t>期</a:t>
            </a:r>
            <a:r>
              <a:rPr lang="en-US" altLang="zh-CN" sz="2400" dirty="0">
                <a:latin typeface="楷体" pitchFamily="49" charset="-122"/>
                <a:ea typeface="楷体" pitchFamily="49" charset="-122"/>
              </a:rPr>
              <a:t>7</a:t>
            </a:r>
            <a:r>
              <a:rPr lang="zh-CN" altLang="zh-CN" sz="2400" dirty="0">
                <a:latin typeface="楷体" pitchFamily="49" charset="-122"/>
                <a:ea typeface="楷体" pitchFamily="49" charset="-122"/>
              </a:rPr>
              <a:t>版，</a:t>
            </a:r>
            <a:r>
              <a:rPr lang="en-US" altLang="zh-CN" sz="2400" dirty="0">
                <a:latin typeface="楷体" pitchFamily="49" charset="-122"/>
                <a:ea typeface="楷体" pitchFamily="49" charset="-122"/>
              </a:rPr>
              <a:t>2012.10.17</a:t>
            </a:r>
            <a:r>
              <a:rPr lang="zh-CN" altLang="zh-CN" sz="2400" dirty="0">
                <a:latin typeface="楷体" pitchFamily="49" charset="-122"/>
                <a:ea typeface="楷体" pitchFamily="49" charset="-122"/>
              </a:rPr>
              <a:t>）</a:t>
            </a:r>
            <a:r>
              <a:rPr lang="zh-CN" altLang="en-US"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endParaRPr lang="en-US" altLang="zh-CN" sz="2400" dirty="0">
              <a:latin typeface="楷体" pitchFamily="49" charset="-122"/>
              <a:ea typeface="楷体" pitchFamily="49" charset="-122"/>
            </a:endParaRPr>
          </a:p>
          <a:p>
            <a:r>
              <a:rPr lang="zh-CN" altLang="zh-CN" sz="2400" b="1" dirty="0" smtClean="0">
                <a:solidFill>
                  <a:srgbClr val="FF0000"/>
                </a:solidFill>
                <a:latin typeface="楷体" pitchFamily="49" charset="-122"/>
                <a:ea typeface="楷体" pitchFamily="49" charset="-122"/>
              </a:rPr>
              <a:t>利用</a:t>
            </a:r>
            <a:r>
              <a:rPr lang="zh-CN" altLang="zh-CN" sz="2400" b="1" dirty="0">
                <a:solidFill>
                  <a:srgbClr val="FF0000"/>
                </a:solidFill>
                <a:latin typeface="楷体" pitchFamily="49" charset="-122"/>
                <a:ea typeface="楷体" pitchFamily="49" charset="-122"/>
              </a:rPr>
              <a:t>新闻热点，结合视频，学生很快在此基础上对热点新闻事件的词汇掌握较好，可以用自己的方式谈论热点新闻</a:t>
            </a:r>
            <a:r>
              <a:rPr lang="zh-CN" altLang="zh-CN" sz="2400" b="1" dirty="0" smtClean="0">
                <a:solidFill>
                  <a:srgbClr val="FF0000"/>
                </a:solidFill>
                <a:latin typeface="楷体" pitchFamily="49" charset="-122"/>
                <a:ea typeface="楷体" pitchFamily="49" charset="-122"/>
              </a:rPr>
              <a:t>。</a:t>
            </a:r>
            <a:endParaRPr lang="en-US" altLang="zh-CN" sz="2400" dirty="0"/>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111809">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209248"/>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12474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第二阶段</a:t>
            </a:r>
            <a:endParaRPr lang="en-US" altLang="zh-CN" sz="2800" b="1" dirty="0">
              <a:solidFill>
                <a:srgbClr val="CC0000"/>
              </a:solidFill>
              <a:latin typeface="Arial Black" pitchFamily="34" charset="0"/>
              <a:ea typeface="黑体" pitchFamily="49" charset="-122"/>
            </a:endParaRPr>
          </a:p>
        </p:txBody>
      </p:sp>
      <p:pic>
        <p:nvPicPr>
          <p:cNvPr id="20"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35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267745" y="2057941"/>
            <a:ext cx="6768752"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800" b="1" dirty="0"/>
              <a:t>此阶段的</a:t>
            </a:r>
            <a:r>
              <a:rPr lang="zh-CN" altLang="zh-CN" sz="2800" b="1" dirty="0" smtClean="0"/>
              <a:t>优</a:t>
            </a:r>
            <a:r>
              <a:rPr lang="zh-CN" altLang="en-US" sz="2800" b="1" dirty="0" smtClean="0"/>
              <a:t>点</a:t>
            </a:r>
            <a:r>
              <a:rPr lang="zh-CN" altLang="zh-CN" sz="2800" b="1" dirty="0" smtClean="0"/>
              <a:t>：</a:t>
            </a:r>
            <a:endParaRPr lang="en-US" altLang="zh-CN" sz="2800" b="1" dirty="0" smtClean="0"/>
          </a:p>
          <a:p>
            <a:endParaRPr lang="en-US" altLang="zh-CN" sz="2400" dirty="0" smtClean="0"/>
          </a:p>
          <a:p>
            <a:pPr marL="457200" indent="-457200">
              <a:buFont typeface="Wingdings" pitchFamily="2" charset="2"/>
              <a:buChar char="Ø"/>
            </a:pPr>
            <a:r>
              <a:rPr lang="zh-CN" altLang="zh-CN" sz="2400" dirty="0">
                <a:solidFill>
                  <a:schemeClr val="dk1"/>
                </a:solidFill>
                <a:latin typeface="楷体" pitchFamily="49" charset="-122"/>
                <a:ea typeface="楷体" pitchFamily="49" charset="-122"/>
              </a:rPr>
              <a:t>已经让学生完全愿意接受新型教学载体</a:t>
            </a:r>
            <a:r>
              <a:rPr lang="zh-CN" altLang="en-US" sz="2400" dirty="0">
                <a:solidFill>
                  <a:schemeClr val="dk1"/>
                </a:solidFill>
                <a:latin typeface="楷体" pitchFamily="49" charset="-122"/>
                <a:ea typeface="楷体" pitchFamily="49" charset="-122"/>
              </a:rPr>
              <a:t>；</a:t>
            </a:r>
            <a:endParaRPr lang="en-US" altLang="zh-CN" sz="2400" dirty="0">
              <a:solidFill>
                <a:schemeClr val="dk1"/>
              </a:solidFill>
              <a:latin typeface="楷体" pitchFamily="49" charset="-122"/>
              <a:ea typeface="楷体" pitchFamily="49" charset="-122"/>
            </a:endParaRPr>
          </a:p>
          <a:p>
            <a:pPr marL="457200" indent="-457200">
              <a:buFont typeface="Wingdings" pitchFamily="2" charset="2"/>
              <a:buChar char="Ø"/>
            </a:pPr>
            <a:r>
              <a:rPr lang="zh-CN" altLang="zh-CN" sz="2400" dirty="0">
                <a:solidFill>
                  <a:schemeClr val="dk1"/>
                </a:solidFill>
                <a:latin typeface="楷体" pitchFamily="49" charset="-122"/>
                <a:ea typeface="楷体" pitchFamily="49" charset="-122"/>
              </a:rPr>
              <a:t>从被动学习到主动习得，到进行</a:t>
            </a:r>
            <a:r>
              <a:rPr lang="zh-CN" altLang="zh-CN" sz="2400" dirty="0" smtClean="0">
                <a:solidFill>
                  <a:schemeClr val="dk1"/>
                </a:solidFill>
                <a:latin typeface="楷体" pitchFamily="49" charset="-122"/>
                <a:ea typeface="楷体" pitchFamily="49" charset="-122"/>
              </a:rPr>
              <a:t>知识</a:t>
            </a:r>
            <a:r>
              <a:rPr lang="zh-CN" altLang="en-US" sz="2400" dirty="0" smtClean="0">
                <a:solidFill>
                  <a:schemeClr val="dk1"/>
                </a:solidFill>
                <a:latin typeface="楷体" pitchFamily="49" charset="-122"/>
                <a:ea typeface="楷体" pitchFamily="49" charset="-122"/>
              </a:rPr>
              <a:t>及实践能力</a:t>
            </a:r>
            <a:r>
              <a:rPr lang="zh-CN" altLang="zh-CN" sz="2400" dirty="0" smtClean="0">
                <a:solidFill>
                  <a:schemeClr val="dk1"/>
                </a:solidFill>
                <a:latin typeface="楷体" pitchFamily="49" charset="-122"/>
                <a:ea typeface="楷体" pitchFamily="49" charset="-122"/>
              </a:rPr>
              <a:t>扩展</a:t>
            </a:r>
            <a:r>
              <a:rPr lang="zh-CN" altLang="en-US" sz="2400" dirty="0">
                <a:solidFill>
                  <a:schemeClr val="dk1"/>
                </a:solidFill>
                <a:latin typeface="楷体" pitchFamily="49" charset="-122"/>
                <a:ea typeface="楷体" pitchFamily="49" charset="-122"/>
              </a:rPr>
              <a:t>；</a:t>
            </a:r>
            <a:endParaRPr lang="en-US" altLang="zh-CN" sz="2400" dirty="0">
              <a:solidFill>
                <a:schemeClr val="dk1"/>
              </a:solidFill>
              <a:latin typeface="楷体" pitchFamily="49" charset="-122"/>
              <a:ea typeface="楷体" pitchFamily="49" charset="-122"/>
            </a:endParaRPr>
          </a:p>
          <a:p>
            <a:pPr marL="457200" indent="-457200">
              <a:buFont typeface="Wingdings" pitchFamily="2" charset="2"/>
              <a:buChar char="Ø"/>
            </a:pPr>
            <a:r>
              <a:rPr lang="zh-CN" altLang="en-US" sz="2400" dirty="0" smtClean="0">
                <a:solidFill>
                  <a:schemeClr val="dk1"/>
                </a:solidFill>
                <a:latin typeface="楷体" pitchFamily="49" charset="-122"/>
                <a:ea typeface="楷体" pitchFamily="49" charset="-122"/>
              </a:rPr>
              <a:t>实验</a:t>
            </a:r>
            <a:r>
              <a:rPr lang="zh-CN" altLang="zh-CN" sz="2400" dirty="0" smtClean="0">
                <a:solidFill>
                  <a:schemeClr val="dk1"/>
                </a:solidFill>
                <a:latin typeface="楷体" pitchFamily="49" charset="-122"/>
                <a:ea typeface="楷体" pitchFamily="49" charset="-122"/>
              </a:rPr>
              <a:t>充分</a:t>
            </a:r>
            <a:r>
              <a:rPr lang="zh-CN" altLang="zh-CN" sz="2400" dirty="0">
                <a:solidFill>
                  <a:schemeClr val="dk1"/>
                </a:solidFill>
                <a:latin typeface="楷体" pitchFamily="49" charset="-122"/>
                <a:ea typeface="楷体" pitchFamily="49" charset="-122"/>
              </a:rPr>
              <a:t>证明作为教学载体的英文报刊的可行性并在报刊阅读课程的教学方法上进行了突破性的改革，取得了阶段性成果</a:t>
            </a:r>
            <a:r>
              <a:rPr lang="zh-CN" altLang="zh-CN" sz="2400" dirty="0" smtClean="0">
                <a:solidFill>
                  <a:schemeClr val="dk1"/>
                </a:solidFill>
                <a:latin typeface="楷体" pitchFamily="49" charset="-122"/>
                <a:ea typeface="楷体" pitchFamily="49" charset="-122"/>
              </a:rPr>
              <a:t>。</a:t>
            </a:r>
            <a:endParaRPr lang="en-US" altLang="zh-CN" sz="2400" dirty="0"/>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209248"/>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12474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第二阶段</a:t>
            </a:r>
            <a:endParaRPr lang="en-US" altLang="zh-CN" sz="2800" b="1" dirty="0">
              <a:solidFill>
                <a:srgbClr val="CC0000"/>
              </a:solidFill>
              <a:latin typeface="Arial Black" pitchFamily="34" charset="0"/>
              <a:ea typeface="黑体" pitchFamily="49" charset="-122"/>
            </a:endParaRPr>
          </a:p>
        </p:txBody>
      </p:sp>
      <p:pic>
        <p:nvPicPr>
          <p:cNvPr id="20"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033276">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517232"/>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34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a:off x="-36512"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Oval 16">
            <a:hlinkClick r:id="" action="ppaction://noaction"/>
          </p:cNvPr>
          <p:cNvSpPr>
            <a:spLocks noChangeArrowheads="1"/>
          </p:cNvSpPr>
          <p:nvPr/>
        </p:nvSpPr>
        <p:spPr bwMode="auto">
          <a:xfrm>
            <a:off x="827584" y="1493577"/>
            <a:ext cx="936104" cy="712020"/>
          </a:xfrm>
          <a:prstGeom prst="ellipse">
            <a:avLst/>
          </a:prstGeom>
          <a:gradFill rotWithShape="1">
            <a:gsLst>
              <a:gs pos="0">
                <a:srgbClr val="FC429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dirty="0" smtClean="0">
                <a:latin typeface="Arial Black" pitchFamily="34" charset="0"/>
              </a:rPr>
              <a:t>I</a:t>
            </a:r>
            <a:endParaRPr lang="en-US" altLang="zh-CN" sz="2400" b="1" dirty="0">
              <a:latin typeface="Arial Black" pitchFamily="34" charset="0"/>
            </a:endParaRPr>
          </a:p>
        </p:txBody>
      </p:sp>
      <p:sp>
        <p:nvSpPr>
          <p:cNvPr id="15" name="Oval 19">
            <a:hlinkClick r:id="" action="ppaction://noaction"/>
          </p:cNvPr>
          <p:cNvSpPr>
            <a:spLocks noChangeArrowheads="1"/>
          </p:cNvSpPr>
          <p:nvPr/>
        </p:nvSpPr>
        <p:spPr bwMode="auto">
          <a:xfrm>
            <a:off x="827584" y="2420888"/>
            <a:ext cx="936104" cy="712020"/>
          </a:xfrm>
          <a:prstGeom prst="ellipse">
            <a:avLst/>
          </a:prstGeom>
          <a:gradFill rotWithShape="1">
            <a:gsLst>
              <a:gs pos="0">
                <a:srgbClr val="FFFF00"/>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dirty="0" smtClean="0">
                <a:latin typeface="Arial Black" pitchFamily="34" charset="0"/>
              </a:rPr>
              <a:t>II</a:t>
            </a:r>
            <a:endParaRPr lang="en-US" altLang="zh-CN" sz="2400" b="1" dirty="0">
              <a:latin typeface="Arial Black" pitchFamily="34" charset="0"/>
            </a:endParaRPr>
          </a:p>
        </p:txBody>
      </p:sp>
      <p:grpSp>
        <p:nvGrpSpPr>
          <p:cNvPr id="16" name="Group 12"/>
          <p:cNvGrpSpPr>
            <a:grpSpLocks/>
          </p:cNvGrpSpPr>
          <p:nvPr/>
        </p:nvGrpSpPr>
        <p:grpSpPr bwMode="auto">
          <a:xfrm>
            <a:off x="827584" y="3356992"/>
            <a:ext cx="936104" cy="711174"/>
            <a:chOff x="657" y="1667"/>
            <a:chExt cx="2404" cy="1040"/>
          </a:xfrm>
        </p:grpSpPr>
        <p:sp>
          <p:nvSpPr>
            <p:cNvPr id="17" name="Oval 13">
              <a:hlinkClick r:id="" action="ppaction://noaction"/>
            </p:cNvPr>
            <p:cNvSpPr>
              <a:spLocks noChangeArrowheads="1"/>
            </p:cNvSpPr>
            <p:nvPr/>
          </p:nvSpPr>
          <p:spPr bwMode="auto">
            <a:xfrm>
              <a:off x="657" y="1667"/>
              <a:ext cx="2404" cy="1040"/>
            </a:xfrm>
            <a:prstGeom prst="ellipse">
              <a:avLst/>
            </a:prstGeom>
            <a:gradFill rotWithShape="1">
              <a:gsLst>
                <a:gs pos="0">
                  <a:srgbClr val="08B9F8"/>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dirty="0" smtClean="0">
                  <a:latin typeface="Arial Black" pitchFamily="34" charset="0"/>
                </a:rPr>
                <a:t>III</a:t>
              </a:r>
              <a:endParaRPr lang="en-US" altLang="zh-CN" sz="2400" b="1" dirty="0">
                <a:latin typeface="Arial Black" pitchFamily="34" charset="0"/>
              </a:endParaRPr>
            </a:p>
          </p:txBody>
        </p:sp>
        <p:sp>
          <p:nvSpPr>
            <p:cNvPr id="18" name="Oval 14"/>
            <p:cNvSpPr>
              <a:spLocks noChangeArrowheads="1"/>
            </p:cNvSpPr>
            <p:nvPr/>
          </p:nvSpPr>
          <p:spPr bwMode="auto">
            <a:xfrm>
              <a:off x="1440" y="1887"/>
              <a:ext cx="866" cy="129"/>
            </a:xfrm>
            <a:prstGeom prst="ellipse">
              <a:avLst/>
            </a:prstGeom>
            <a:gradFill rotWithShape="1">
              <a:gsLst>
                <a:gs pos="0">
                  <a:schemeClr val="bg1">
                    <a:alpha val="80000"/>
                  </a:schemeClr>
                </a:gs>
                <a:gs pos="100000">
                  <a:schemeClr val="bg1">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grpSp>
        <p:nvGrpSpPr>
          <p:cNvPr id="19" name="Group 21"/>
          <p:cNvGrpSpPr>
            <a:grpSpLocks/>
          </p:cNvGrpSpPr>
          <p:nvPr/>
        </p:nvGrpSpPr>
        <p:grpSpPr bwMode="auto">
          <a:xfrm>
            <a:off x="899311" y="4293096"/>
            <a:ext cx="936104" cy="710934"/>
            <a:chOff x="3755" y="2873"/>
            <a:chExt cx="770" cy="717"/>
          </a:xfrm>
        </p:grpSpPr>
        <p:sp>
          <p:nvSpPr>
            <p:cNvPr id="20" name="Oval 22">
              <a:hlinkClick r:id="" action="ppaction://noaction"/>
            </p:cNvPr>
            <p:cNvSpPr>
              <a:spLocks noChangeArrowheads="1"/>
            </p:cNvSpPr>
            <p:nvPr/>
          </p:nvSpPr>
          <p:spPr bwMode="auto">
            <a:xfrm>
              <a:off x="3755" y="2873"/>
              <a:ext cx="770" cy="717"/>
            </a:xfrm>
            <a:prstGeom prst="ellipse">
              <a:avLst/>
            </a:prstGeom>
            <a:gradFill rotWithShape="1">
              <a:gsLst>
                <a:gs pos="0">
                  <a:srgbClr val="00FF00"/>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dirty="0" smtClean="0">
                  <a:latin typeface="Arial Black" pitchFamily="34" charset="0"/>
                </a:rPr>
                <a:t>IV</a:t>
              </a:r>
              <a:endParaRPr lang="en-US" altLang="zh-CN" sz="2400" b="1" dirty="0">
                <a:latin typeface="Arial Black" pitchFamily="34" charset="0"/>
              </a:endParaRPr>
            </a:p>
          </p:txBody>
        </p:sp>
        <p:sp>
          <p:nvSpPr>
            <p:cNvPr id="21" name="Oval 23"/>
            <p:cNvSpPr>
              <a:spLocks noChangeArrowheads="1"/>
            </p:cNvSpPr>
            <p:nvPr/>
          </p:nvSpPr>
          <p:spPr bwMode="auto">
            <a:xfrm>
              <a:off x="3947" y="3024"/>
              <a:ext cx="277" cy="88"/>
            </a:xfrm>
            <a:prstGeom prst="ellipse">
              <a:avLst/>
            </a:prstGeom>
            <a:gradFill rotWithShape="1">
              <a:gsLst>
                <a:gs pos="0">
                  <a:schemeClr val="bg1">
                    <a:alpha val="80000"/>
                  </a:schemeClr>
                </a:gs>
                <a:gs pos="100000">
                  <a:schemeClr val="bg1">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25" name="Rectangle 20">
            <a:hlinkClick r:id="rId2" action="ppaction://hlinksldjump"/>
          </p:cNvPr>
          <p:cNvSpPr>
            <a:spLocks noChangeArrowheads="1"/>
          </p:cNvSpPr>
          <p:nvPr/>
        </p:nvSpPr>
        <p:spPr bwMode="auto">
          <a:xfrm>
            <a:off x="2554436" y="2481555"/>
            <a:ext cx="2376934" cy="5153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zh-CN" altLang="en-US" sz="3200" dirty="0" smtClean="0">
                <a:latin typeface="华文楷体" pitchFamily="2" charset="-122"/>
                <a:ea typeface="华文楷体" pitchFamily="2" charset="-122"/>
              </a:rPr>
              <a:t>研究目标</a:t>
            </a:r>
            <a:endParaRPr lang="zh-CN" altLang="en-US" sz="3200" dirty="0">
              <a:latin typeface="华文楷体" pitchFamily="2" charset="-122"/>
              <a:ea typeface="华文楷体" pitchFamily="2" charset="-122"/>
            </a:endParaRPr>
          </a:p>
        </p:txBody>
      </p:sp>
      <p:sp>
        <p:nvSpPr>
          <p:cNvPr id="26" name="Rectangle 21">
            <a:hlinkClick r:id="rId3" action="ppaction://hlinksldjump"/>
          </p:cNvPr>
          <p:cNvSpPr>
            <a:spLocks noChangeArrowheads="1"/>
          </p:cNvSpPr>
          <p:nvPr/>
        </p:nvSpPr>
        <p:spPr bwMode="auto">
          <a:xfrm>
            <a:off x="2554436" y="3429000"/>
            <a:ext cx="2376934" cy="5153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zh-CN" altLang="en-US" sz="3200" dirty="0">
                <a:latin typeface="华文楷体" pitchFamily="2" charset="-122"/>
                <a:ea typeface="华文楷体" pitchFamily="2" charset="-122"/>
              </a:rPr>
              <a:t>研究过程</a:t>
            </a:r>
          </a:p>
        </p:txBody>
      </p:sp>
      <p:sp>
        <p:nvSpPr>
          <p:cNvPr id="27" name="Rectangle 22">
            <a:hlinkClick r:id="rId4" action="ppaction://hlinksldjump"/>
          </p:cNvPr>
          <p:cNvSpPr>
            <a:spLocks noChangeArrowheads="1"/>
          </p:cNvSpPr>
          <p:nvPr/>
        </p:nvSpPr>
        <p:spPr bwMode="auto">
          <a:xfrm>
            <a:off x="2554436" y="1556792"/>
            <a:ext cx="2376934" cy="5153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zh-CN" altLang="en-US" sz="3200" dirty="0" smtClean="0">
                <a:latin typeface="华文楷体" pitchFamily="2" charset="-122"/>
                <a:ea typeface="华文楷体" pitchFamily="2" charset="-122"/>
              </a:rPr>
              <a:t>研究背景</a:t>
            </a:r>
            <a:endParaRPr lang="zh-CN" altLang="en-US" sz="3200" dirty="0">
              <a:latin typeface="华文楷体" pitchFamily="2" charset="-122"/>
              <a:ea typeface="华文楷体" pitchFamily="2" charset="-122"/>
            </a:endParaRPr>
          </a:p>
        </p:txBody>
      </p:sp>
      <p:sp>
        <p:nvSpPr>
          <p:cNvPr id="31" name="Rectangle 21">
            <a:hlinkClick r:id="rId5" action="ppaction://hlinksldjump"/>
          </p:cNvPr>
          <p:cNvSpPr>
            <a:spLocks noChangeArrowheads="1"/>
          </p:cNvSpPr>
          <p:nvPr/>
        </p:nvSpPr>
        <p:spPr bwMode="auto">
          <a:xfrm>
            <a:off x="2555106" y="5373216"/>
            <a:ext cx="2376934" cy="5153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zh-CN" altLang="en-US" sz="3200" dirty="0" smtClean="0">
                <a:latin typeface="华文楷体" pitchFamily="2" charset="-122"/>
                <a:ea typeface="华文楷体" pitchFamily="2" charset="-122"/>
              </a:rPr>
              <a:t>问题思考</a:t>
            </a:r>
            <a:endParaRPr lang="zh-CN" altLang="en-US" sz="3200" dirty="0">
              <a:latin typeface="华文楷体" pitchFamily="2" charset="-122"/>
              <a:ea typeface="华文楷体" pitchFamily="2" charset="-122"/>
            </a:endParaRPr>
          </a:p>
        </p:txBody>
      </p:sp>
      <p:sp>
        <p:nvSpPr>
          <p:cNvPr id="32" name="TextBox 31"/>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33"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29" name="Picture 3" descr="图片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597" y="44624"/>
            <a:ext cx="3082251" cy="685800"/>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5">
            <a:hlinkClick r:id="" action="ppaction://noaction"/>
          </p:cNvPr>
          <p:cNvSpPr>
            <a:spLocks noChangeArrowheads="1"/>
          </p:cNvSpPr>
          <p:nvPr/>
        </p:nvSpPr>
        <p:spPr bwMode="auto">
          <a:xfrm>
            <a:off x="899592" y="5301208"/>
            <a:ext cx="936104" cy="620547"/>
          </a:xfrm>
          <a:prstGeom prst="ellipse">
            <a:avLst/>
          </a:prstGeom>
          <a:gradFill rotWithShape="1">
            <a:gsLst>
              <a:gs pos="0">
                <a:srgbClr val="9966F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dirty="0" smtClean="0">
                <a:latin typeface="Arial Black" pitchFamily="34" charset="0"/>
              </a:rPr>
              <a:t>V</a:t>
            </a:r>
            <a:endParaRPr lang="en-US" altLang="zh-CN" sz="2400" b="1" dirty="0">
              <a:latin typeface="Arial Black" pitchFamily="34" charset="0"/>
            </a:endParaRPr>
          </a:p>
        </p:txBody>
      </p:sp>
      <p:sp>
        <p:nvSpPr>
          <p:cNvPr id="38" name="Rectangle 21">
            <a:hlinkClick r:id="rId5" action="ppaction://hlinksldjump"/>
          </p:cNvPr>
          <p:cNvSpPr>
            <a:spLocks noChangeArrowheads="1"/>
          </p:cNvSpPr>
          <p:nvPr/>
        </p:nvSpPr>
        <p:spPr bwMode="auto">
          <a:xfrm>
            <a:off x="2555776" y="4353763"/>
            <a:ext cx="2376934" cy="5153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zh-CN" altLang="en-US" sz="3200" dirty="0">
                <a:latin typeface="华文楷体" pitchFamily="2" charset="-122"/>
                <a:ea typeface="华文楷体" pitchFamily="2" charset="-122"/>
              </a:rPr>
              <a:t>研究成果</a:t>
            </a:r>
          </a:p>
        </p:txBody>
      </p:sp>
      <p:pic>
        <p:nvPicPr>
          <p:cNvPr id="40" name="Picture 31" descr="图片1">
            <a:hlinkClick r:id="rId7" action="ppaction://hlinkfi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346" y="4509194"/>
            <a:ext cx="1584102" cy="158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0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5" grpId="0" animBg="1"/>
      <p:bldP spid="26" grpId="0" animBg="1"/>
      <p:bldP spid="27" grpId="0" animBg="1"/>
      <p:bldP spid="31" grpId="0" animBg="1"/>
      <p:bldP spid="30"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267745" y="2038196"/>
            <a:ext cx="6696744" cy="34778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dirty="0" smtClean="0"/>
              <a:t>第三阶段实验步骤如下</a:t>
            </a:r>
            <a:r>
              <a:rPr lang="zh-CN" altLang="zh-CN" sz="2800" b="1" dirty="0" smtClean="0"/>
              <a:t>：</a:t>
            </a:r>
            <a:endParaRPr lang="en-US" altLang="zh-CN" sz="2800" b="1" dirty="0" smtClean="0"/>
          </a:p>
          <a:p>
            <a:endParaRPr lang="en-US" altLang="zh-CN" sz="2400" dirty="0" smtClean="0"/>
          </a:p>
          <a:p>
            <a:r>
              <a:rPr lang="zh-CN" altLang="zh-CN" sz="2400" b="1" dirty="0">
                <a:latin typeface="楷体" pitchFamily="49" charset="-122"/>
                <a:ea typeface="楷体" pitchFamily="49" charset="-122"/>
              </a:rPr>
              <a:t>（</a:t>
            </a:r>
            <a:r>
              <a:rPr lang="en-US" altLang="zh-CN" sz="2400" b="1" dirty="0">
                <a:latin typeface="楷体" pitchFamily="49" charset="-122"/>
                <a:ea typeface="楷体" pitchFamily="49" charset="-122"/>
              </a:rPr>
              <a:t>1</a:t>
            </a:r>
            <a:r>
              <a:rPr lang="zh-CN" altLang="zh-CN" sz="2400" b="1" dirty="0">
                <a:latin typeface="楷体" pitchFamily="49" charset="-122"/>
                <a:ea typeface="楷体" pitchFamily="49" charset="-122"/>
              </a:rPr>
              <a:t>）</a:t>
            </a:r>
            <a:r>
              <a:rPr lang="zh-CN" altLang="zh-CN" sz="2400" b="1" dirty="0" smtClean="0">
                <a:latin typeface="楷体" pitchFamily="49" charset="-122"/>
                <a:ea typeface="楷体" pitchFamily="49" charset="-122"/>
              </a:rPr>
              <a:t>前两个月</a:t>
            </a:r>
            <a:r>
              <a:rPr lang="zh-CN" altLang="en-US" sz="2400" b="1" dirty="0" smtClean="0">
                <a:latin typeface="楷体" pitchFamily="49" charset="-122"/>
                <a:ea typeface="楷体" pitchFamily="49" charset="-122"/>
              </a:rPr>
              <a:t>：</a:t>
            </a:r>
            <a:endParaRPr lang="en-US" altLang="zh-CN" sz="2400" b="1" dirty="0" smtClean="0">
              <a:latin typeface="楷体" pitchFamily="49" charset="-122"/>
              <a:ea typeface="楷体" pitchFamily="49" charset="-122"/>
            </a:endParaRPr>
          </a:p>
          <a:p>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每</a:t>
            </a:r>
            <a:r>
              <a:rPr lang="zh-CN" altLang="zh-CN" sz="2400" dirty="0">
                <a:latin typeface="楷体" pitchFamily="49" charset="-122"/>
                <a:ea typeface="楷体" pitchFamily="49" charset="-122"/>
              </a:rPr>
              <a:t>节课每位同学</a:t>
            </a:r>
            <a:r>
              <a:rPr lang="en-US" altLang="zh-CN" sz="2400" dirty="0">
                <a:latin typeface="楷体" pitchFamily="49" charset="-122"/>
                <a:ea typeface="楷体" pitchFamily="49" charset="-122"/>
              </a:rPr>
              <a:t>2-3</a:t>
            </a:r>
            <a:r>
              <a:rPr lang="zh-CN" altLang="zh-CN" sz="2400" dirty="0">
                <a:latin typeface="楷体" pitchFamily="49" charset="-122"/>
                <a:ea typeface="楷体" pitchFamily="49" charset="-122"/>
              </a:rPr>
              <a:t>分钟新闻播报，需准备</a:t>
            </a:r>
            <a:r>
              <a:rPr lang="en-US" altLang="zh-CN" sz="2400" dirty="0">
                <a:latin typeface="楷体" pitchFamily="49" charset="-122"/>
                <a:ea typeface="楷体" pitchFamily="49" charset="-122"/>
              </a:rPr>
              <a:t>PPT</a:t>
            </a:r>
            <a:r>
              <a:rPr lang="zh-CN" altLang="zh-CN" sz="2400" dirty="0">
                <a:latin typeface="楷体" pitchFamily="49" charset="-122"/>
                <a:ea typeface="楷体" pitchFamily="49" charset="-122"/>
              </a:rPr>
              <a:t>，提供播报新闻内容及生词，可以借助图片和视频，每位同学有一次机会，需充分准备</a:t>
            </a:r>
            <a:r>
              <a:rPr lang="zh-CN" altLang="zh-CN"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充分</a:t>
            </a:r>
            <a:r>
              <a:rPr lang="zh-CN" altLang="zh-CN" sz="2400" dirty="0">
                <a:latin typeface="楷体" pitchFamily="49" charset="-122"/>
                <a:ea typeface="楷体" pitchFamily="49" charset="-122"/>
              </a:rPr>
              <a:t>突出学生的主体性，一直贯彻以学生为中心的能力本位培养方案，一切教学手段和教学方法的改革都围绕学生能力提高为中心进行。</a:t>
            </a:r>
            <a:endParaRPr lang="en-US" altLang="zh-CN" sz="2400" dirty="0">
              <a:latin typeface="楷体" pitchFamily="49" charset="-122"/>
              <a:ea typeface="楷体" pitchFamily="49" charset="-122"/>
            </a:endParaRP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209248"/>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12474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第三阶段</a:t>
            </a:r>
            <a:endParaRPr lang="en-US" altLang="zh-CN" sz="2800" b="1" dirty="0">
              <a:solidFill>
                <a:srgbClr val="CC0000"/>
              </a:solidFill>
              <a:latin typeface="Arial Black" pitchFamily="34" charset="0"/>
              <a:ea typeface="黑体" pitchFamily="49" charset="-122"/>
            </a:endParaRPr>
          </a:p>
        </p:txBody>
      </p:sp>
      <p:pic>
        <p:nvPicPr>
          <p:cNvPr id="20"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033276">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1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down)">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339752" y="1844824"/>
            <a:ext cx="6696744" cy="42165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dirty="0" smtClean="0"/>
              <a:t>第三阶段实验步骤如下</a:t>
            </a:r>
            <a:r>
              <a:rPr lang="zh-CN" altLang="zh-CN" sz="2800" b="1" dirty="0" smtClean="0"/>
              <a:t>：</a:t>
            </a:r>
            <a:endParaRPr lang="en-US" altLang="zh-CN" sz="2800" dirty="0" smtClean="0">
              <a:latin typeface="楷体" pitchFamily="49" charset="-122"/>
              <a:ea typeface="楷体" pitchFamily="49" charset="-122"/>
            </a:endParaRPr>
          </a:p>
          <a:p>
            <a:endParaRPr lang="en-US" altLang="zh-CN" sz="2400" dirty="0" smtClean="0">
              <a:latin typeface="楷体" pitchFamily="49" charset="-122"/>
              <a:ea typeface="楷体" pitchFamily="49" charset="-122"/>
            </a:endParaRPr>
          </a:p>
          <a:p>
            <a:r>
              <a:rPr lang="zh-CN" altLang="zh-CN" sz="2400" dirty="0" smtClean="0">
                <a:latin typeface="楷体" pitchFamily="49" charset="-122"/>
                <a:ea typeface="楷体" pitchFamily="49" charset="-122"/>
              </a:rPr>
              <a:t>（</a:t>
            </a:r>
            <a:r>
              <a:rPr lang="en-US" altLang="zh-CN" sz="2400" dirty="0">
                <a:latin typeface="楷体" pitchFamily="49" charset="-122"/>
                <a:ea typeface="楷体" pitchFamily="49" charset="-122"/>
              </a:rPr>
              <a:t>2</a:t>
            </a:r>
            <a:r>
              <a:rPr lang="zh-CN" altLang="zh-CN" sz="2400" dirty="0">
                <a:latin typeface="楷体" pitchFamily="49" charset="-122"/>
                <a:ea typeface="楷体" pitchFamily="49" charset="-122"/>
              </a:rPr>
              <a:t>）每次新闻播报后是本周读报精华共享时间，从上周读报中学到的认为最值得记住和跟大家分享的五个词、短语、短句、句子结构等。最大限度的发挥学生间的互动，提高学生自信</a:t>
            </a:r>
            <a:r>
              <a:rPr lang="zh-CN" altLang="zh-CN"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endParaRPr lang="zh-CN" altLang="zh-CN" sz="2400" dirty="0">
              <a:latin typeface="楷体" pitchFamily="49" charset="-122"/>
              <a:ea typeface="楷体" pitchFamily="49" charset="-122"/>
            </a:endParaRPr>
          </a:p>
          <a:p>
            <a:r>
              <a:rPr lang="zh-CN" altLang="zh-CN" sz="2400" b="1" dirty="0">
                <a:latin typeface="楷体" pitchFamily="49" charset="-122"/>
                <a:ea typeface="楷体" pitchFamily="49" charset="-122"/>
              </a:rPr>
              <a:t>（</a:t>
            </a:r>
            <a:r>
              <a:rPr lang="en-US" altLang="zh-CN" sz="2400" b="1" dirty="0">
                <a:latin typeface="楷体" pitchFamily="49" charset="-122"/>
                <a:ea typeface="楷体" pitchFamily="49" charset="-122"/>
              </a:rPr>
              <a:t>3</a:t>
            </a:r>
            <a:r>
              <a:rPr lang="zh-CN" altLang="zh-CN" sz="2400" b="1" dirty="0">
                <a:latin typeface="楷体" pitchFamily="49" charset="-122"/>
                <a:ea typeface="楷体" pitchFamily="49" charset="-122"/>
              </a:rPr>
              <a:t>）</a:t>
            </a:r>
            <a:r>
              <a:rPr lang="zh-CN" altLang="zh-CN" sz="2400" b="1" dirty="0" smtClean="0">
                <a:latin typeface="楷体" pitchFamily="49" charset="-122"/>
                <a:ea typeface="楷体" pitchFamily="49" charset="-122"/>
              </a:rPr>
              <a:t>后两个月</a:t>
            </a:r>
            <a:r>
              <a:rPr lang="zh-CN" altLang="en-US" sz="2400" b="1" dirty="0" smtClean="0">
                <a:latin typeface="楷体" pitchFamily="49" charset="-122"/>
                <a:ea typeface="楷体" pitchFamily="49" charset="-122"/>
              </a:rPr>
              <a:t>：</a:t>
            </a:r>
            <a:endParaRPr lang="en-US" altLang="zh-CN" sz="2400" b="1" dirty="0" smtClean="0">
              <a:latin typeface="楷体" pitchFamily="49" charset="-122"/>
              <a:ea typeface="楷体" pitchFamily="49" charset="-122"/>
            </a:endParaRPr>
          </a:p>
          <a:p>
            <a:r>
              <a:rPr lang="en-US" altLang="zh-CN" sz="2400" dirty="0" smtClean="0">
                <a:latin typeface="楷体" pitchFamily="49" charset="-122"/>
                <a:ea typeface="楷体" pitchFamily="49" charset="-122"/>
              </a:rPr>
              <a:t>     1</a:t>
            </a:r>
            <a:r>
              <a:rPr lang="zh-CN" altLang="zh-CN" sz="2400" dirty="0">
                <a:latin typeface="楷体" pitchFamily="49" charset="-122"/>
                <a:ea typeface="楷体" pitchFamily="49" charset="-122"/>
              </a:rPr>
              <a:t>分钟新闻播报，不用稿件及</a:t>
            </a:r>
            <a:r>
              <a:rPr lang="en-US" altLang="zh-CN" sz="2400" dirty="0">
                <a:latin typeface="楷体" pitchFamily="49" charset="-122"/>
                <a:ea typeface="楷体" pitchFamily="49" charset="-122"/>
              </a:rPr>
              <a:t>PPT</a:t>
            </a:r>
            <a:r>
              <a:rPr lang="zh-CN" altLang="zh-CN" sz="2400" dirty="0">
                <a:latin typeface="楷体" pitchFamily="49" charset="-122"/>
                <a:ea typeface="楷体" pitchFamily="49" charset="-122"/>
              </a:rPr>
              <a:t>词语解释帮助，但可以借助图片和视频，每位同学有一次机会</a:t>
            </a:r>
            <a:r>
              <a:rPr lang="en-US" altLang="zh-CN" sz="2400" dirty="0">
                <a:latin typeface="楷体" pitchFamily="49" charset="-122"/>
                <a:ea typeface="楷体" pitchFamily="49" charset="-122"/>
              </a:rPr>
              <a:t>,</a:t>
            </a:r>
            <a:r>
              <a:rPr lang="zh-CN" altLang="zh-CN" sz="2400" dirty="0">
                <a:latin typeface="楷体" pitchFamily="49" charset="-122"/>
                <a:ea typeface="楷体" pitchFamily="49" charset="-122"/>
              </a:rPr>
              <a:t>需充分准备。</a:t>
            </a: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97881" y="-209248"/>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p:cNvSpPr txBox="1">
            <a:spLocks noChangeArrowheads="1"/>
          </p:cNvSpPr>
          <p:nvPr/>
        </p:nvSpPr>
        <p:spPr bwMode="auto">
          <a:xfrm>
            <a:off x="4212906" y="112474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第三阶段</a:t>
            </a:r>
            <a:endParaRPr lang="en-US" altLang="zh-CN" sz="2800" b="1" dirty="0">
              <a:solidFill>
                <a:srgbClr val="CC0000"/>
              </a:solidFill>
              <a:latin typeface="Arial Black" pitchFamily="34" charset="0"/>
              <a:ea typeface="黑体" pitchFamily="49" charset="-122"/>
            </a:endParaRPr>
          </a:p>
        </p:txBody>
      </p:sp>
      <p:pic>
        <p:nvPicPr>
          <p:cNvPr id="20"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033276">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0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表格 6"/>
          <p:cNvGraphicFramePr>
            <a:graphicFrameLocks noGrp="1"/>
          </p:cNvGraphicFramePr>
          <p:nvPr>
            <p:extLst>
              <p:ext uri="{D42A27DB-BD31-4B8C-83A1-F6EECF244321}">
                <p14:modId xmlns:p14="http://schemas.microsoft.com/office/powerpoint/2010/main" val="2807736001"/>
              </p:ext>
            </p:extLst>
          </p:nvPr>
        </p:nvGraphicFramePr>
        <p:xfrm>
          <a:off x="2424191" y="2180808"/>
          <a:ext cx="6283122" cy="3840480"/>
        </p:xfrm>
        <a:graphic>
          <a:graphicData uri="http://schemas.openxmlformats.org/drawingml/2006/table">
            <a:tbl>
              <a:tblPr firstRow="1" firstCol="1" bandRow="1">
                <a:tableStyleId>{5C22544A-7EE6-4342-B048-85BDC9FD1C3A}</a:tableStyleId>
              </a:tblPr>
              <a:tblGrid>
                <a:gridCol w="2095515"/>
                <a:gridCol w="3004622"/>
                <a:gridCol w="1182985"/>
              </a:tblGrid>
              <a:tr h="529367">
                <a:tc>
                  <a:txBody>
                    <a:bodyPr/>
                    <a:lstStyle/>
                    <a:p>
                      <a:pPr algn="ctr">
                        <a:lnSpc>
                          <a:spcPct val="150000"/>
                        </a:lnSpc>
                        <a:spcAft>
                          <a:spcPts val="0"/>
                        </a:spcAft>
                      </a:pPr>
                      <a:r>
                        <a:rPr lang="zh-CN" sz="2400" kern="100" dirty="0">
                          <a:effectLst/>
                        </a:rPr>
                        <a:t>分类</a:t>
                      </a:r>
                      <a:endParaRPr lang="zh-CN" sz="2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2400" kern="100">
                          <a:effectLst/>
                        </a:rPr>
                        <a:t>项目</a:t>
                      </a:r>
                      <a:endParaRPr lang="zh-CN" sz="28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2400" kern="100">
                          <a:effectLst/>
                        </a:rPr>
                        <a:t>平均分</a:t>
                      </a:r>
                      <a:endParaRPr lang="zh-CN" sz="2800" kern="100">
                        <a:effectLst/>
                        <a:latin typeface="Calibri"/>
                        <a:ea typeface="宋体"/>
                        <a:cs typeface="Times New Roman"/>
                      </a:endParaRPr>
                    </a:p>
                  </a:txBody>
                  <a:tcPr marL="68580" marR="68580" marT="0" marB="0" anchor="ctr"/>
                </a:tc>
              </a:tr>
              <a:tr h="535842">
                <a:tc rowSpan="2">
                  <a:txBody>
                    <a:bodyPr/>
                    <a:lstStyle/>
                    <a:p>
                      <a:pPr algn="ctr">
                        <a:lnSpc>
                          <a:spcPct val="150000"/>
                        </a:lnSpc>
                        <a:spcAft>
                          <a:spcPts val="0"/>
                        </a:spcAft>
                      </a:pPr>
                      <a:r>
                        <a:rPr lang="zh-CN" sz="2400" kern="100">
                          <a:effectLst/>
                        </a:rPr>
                        <a:t>语言知识水平</a:t>
                      </a:r>
                      <a:endParaRPr lang="zh-CN" sz="2800" kern="100">
                        <a:effectLst/>
                        <a:latin typeface="Calibri"/>
                        <a:ea typeface="宋体"/>
                        <a:cs typeface="Times New Roman"/>
                      </a:endParaRPr>
                    </a:p>
                  </a:txBody>
                  <a:tcPr marL="68580" marR="68580" marT="0" marB="0" anchor="ctr"/>
                </a:tc>
                <a:tc>
                  <a:txBody>
                    <a:bodyPr/>
                    <a:lstStyle/>
                    <a:p>
                      <a:pPr algn="l">
                        <a:lnSpc>
                          <a:spcPct val="150000"/>
                        </a:lnSpc>
                        <a:spcAft>
                          <a:spcPts val="0"/>
                        </a:spcAft>
                      </a:pPr>
                      <a:r>
                        <a:rPr lang="en-US" sz="2400" kern="100">
                          <a:effectLst/>
                        </a:rPr>
                        <a:t>1. </a:t>
                      </a:r>
                      <a:r>
                        <a:rPr lang="zh-CN" sz="2400" kern="100">
                          <a:effectLst/>
                        </a:rPr>
                        <a:t>语言技能水平</a:t>
                      </a:r>
                      <a:endParaRPr lang="zh-CN" sz="28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a:effectLst/>
                        </a:rPr>
                        <a:t>3.08</a:t>
                      </a:r>
                      <a:endParaRPr lang="zh-CN" sz="2800" kern="100">
                        <a:effectLst/>
                        <a:latin typeface="Calibri"/>
                        <a:ea typeface="宋体"/>
                        <a:cs typeface="Times New Roman"/>
                      </a:endParaRPr>
                    </a:p>
                  </a:txBody>
                  <a:tcPr marL="68580" marR="68580" marT="0" marB="0" anchor="ctr"/>
                </a:tc>
              </a:tr>
              <a:tr h="535842">
                <a:tc vMerge="1">
                  <a:txBody>
                    <a:bodyPr/>
                    <a:lstStyle/>
                    <a:p>
                      <a:endParaRPr lang="zh-CN" altLang="en-US"/>
                    </a:p>
                  </a:txBody>
                  <a:tcPr/>
                </a:tc>
                <a:tc>
                  <a:txBody>
                    <a:bodyPr/>
                    <a:lstStyle/>
                    <a:p>
                      <a:pPr algn="l">
                        <a:lnSpc>
                          <a:spcPct val="150000"/>
                        </a:lnSpc>
                        <a:spcAft>
                          <a:spcPts val="0"/>
                        </a:spcAft>
                      </a:pPr>
                      <a:r>
                        <a:rPr lang="en-US" sz="2400" kern="100" dirty="0">
                          <a:effectLst/>
                        </a:rPr>
                        <a:t>2. </a:t>
                      </a:r>
                      <a:r>
                        <a:rPr lang="zh-CN" sz="2400" kern="100" dirty="0">
                          <a:effectLst/>
                        </a:rPr>
                        <a:t>专业知识水平</a:t>
                      </a:r>
                      <a:endParaRPr lang="zh-CN" sz="2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a:effectLst/>
                        </a:rPr>
                        <a:t>3.45</a:t>
                      </a:r>
                      <a:endParaRPr lang="zh-CN" sz="2800" kern="100">
                        <a:effectLst/>
                        <a:latin typeface="Calibri"/>
                        <a:ea typeface="宋体"/>
                        <a:cs typeface="Times New Roman"/>
                      </a:endParaRPr>
                    </a:p>
                  </a:txBody>
                  <a:tcPr marL="68580" marR="68580" marT="0" marB="0" anchor="ctr"/>
                </a:tc>
              </a:tr>
              <a:tr h="535842">
                <a:tc rowSpan="4">
                  <a:txBody>
                    <a:bodyPr/>
                    <a:lstStyle/>
                    <a:p>
                      <a:pPr algn="ctr">
                        <a:lnSpc>
                          <a:spcPct val="150000"/>
                        </a:lnSpc>
                        <a:spcAft>
                          <a:spcPts val="0"/>
                        </a:spcAft>
                      </a:pPr>
                      <a:r>
                        <a:rPr lang="zh-CN" sz="2400" kern="100">
                          <a:effectLst/>
                        </a:rPr>
                        <a:t>素质教育培养</a:t>
                      </a:r>
                      <a:endParaRPr lang="zh-CN" sz="2800" kern="100">
                        <a:effectLst/>
                        <a:latin typeface="Calibri"/>
                        <a:ea typeface="宋体"/>
                        <a:cs typeface="Times New Roman"/>
                      </a:endParaRPr>
                    </a:p>
                  </a:txBody>
                  <a:tcPr marL="68580" marR="68580" marT="0" marB="0" anchor="ctr"/>
                </a:tc>
                <a:tc>
                  <a:txBody>
                    <a:bodyPr/>
                    <a:lstStyle/>
                    <a:p>
                      <a:pPr algn="l">
                        <a:lnSpc>
                          <a:spcPct val="150000"/>
                        </a:lnSpc>
                        <a:spcAft>
                          <a:spcPts val="0"/>
                        </a:spcAft>
                      </a:pPr>
                      <a:r>
                        <a:rPr lang="en-US" sz="2400" kern="100">
                          <a:effectLst/>
                        </a:rPr>
                        <a:t>3. </a:t>
                      </a:r>
                      <a:r>
                        <a:rPr lang="zh-CN" sz="2400" kern="100">
                          <a:effectLst/>
                        </a:rPr>
                        <a:t>思维能力</a:t>
                      </a:r>
                      <a:endParaRPr lang="zh-CN" sz="28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a:effectLst/>
                        </a:rPr>
                        <a:t>2.58</a:t>
                      </a:r>
                      <a:endParaRPr lang="zh-CN" sz="2800" kern="100">
                        <a:effectLst/>
                        <a:latin typeface="Calibri"/>
                        <a:ea typeface="宋体"/>
                        <a:cs typeface="Times New Roman"/>
                      </a:endParaRPr>
                    </a:p>
                  </a:txBody>
                  <a:tcPr marL="68580" marR="68580" marT="0" marB="0" anchor="ctr"/>
                </a:tc>
              </a:tr>
              <a:tr h="535842">
                <a:tc vMerge="1">
                  <a:txBody>
                    <a:bodyPr/>
                    <a:lstStyle/>
                    <a:p>
                      <a:endParaRPr lang="zh-CN" altLang="en-US"/>
                    </a:p>
                  </a:txBody>
                  <a:tcPr/>
                </a:tc>
                <a:tc>
                  <a:txBody>
                    <a:bodyPr/>
                    <a:lstStyle/>
                    <a:p>
                      <a:pPr algn="l">
                        <a:lnSpc>
                          <a:spcPct val="150000"/>
                        </a:lnSpc>
                        <a:spcAft>
                          <a:spcPts val="0"/>
                        </a:spcAft>
                      </a:pPr>
                      <a:r>
                        <a:rPr lang="en-US" sz="2400" kern="100">
                          <a:effectLst/>
                        </a:rPr>
                        <a:t>4. </a:t>
                      </a:r>
                      <a:r>
                        <a:rPr lang="zh-CN" sz="2400" kern="100">
                          <a:effectLst/>
                        </a:rPr>
                        <a:t>创新能力</a:t>
                      </a:r>
                      <a:endParaRPr lang="zh-CN" sz="28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a:effectLst/>
                        </a:rPr>
                        <a:t>2.42</a:t>
                      </a:r>
                      <a:endParaRPr lang="zh-CN" sz="2800" kern="100">
                        <a:effectLst/>
                        <a:latin typeface="Calibri"/>
                        <a:ea typeface="宋体"/>
                        <a:cs typeface="Times New Roman"/>
                      </a:endParaRPr>
                    </a:p>
                  </a:txBody>
                  <a:tcPr marL="68580" marR="68580" marT="0" marB="0" anchor="ctr"/>
                </a:tc>
              </a:tr>
              <a:tr h="535842">
                <a:tc vMerge="1">
                  <a:txBody>
                    <a:bodyPr/>
                    <a:lstStyle/>
                    <a:p>
                      <a:endParaRPr lang="zh-CN" altLang="en-US"/>
                    </a:p>
                  </a:txBody>
                  <a:tcPr/>
                </a:tc>
                <a:tc>
                  <a:txBody>
                    <a:bodyPr/>
                    <a:lstStyle/>
                    <a:p>
                      <a:pPr algn="l">
                        <a:lnSpc>
                          <a:spcPct val="150000"/>
                        </a:lnSpc>
                        <a:spcAft>
                          <a:spcPts val="0"/>
                        </a:spcAft>
                      </a:pPr>
                      <a:r>
                        <a:rPr lang="en-US" sz="2400" kern="100">
                          <a:effectLst/>
                        </a:rPr>
                        <a:t>5. </a:t>
                      </a:r>
                      <a:r>
                        <a:rPr lang="zh-CN" sz="2400" kern="100">
                          <a:effectLst/>
                        </a:rPr>
                        <a:t>分析问题能力</a:t>
                      </a:r>
                      <a:endParaRPr lang="zh-CN" sz="28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a:effectLst/>
                        </a:rPr>
                        <a:t>2.67</a:t>
                      </a:r>
                      <a:endParaRPr lang="zh-CN" sz="2800" kern="100">
                        <a:effectLst/>
                        <a:latin typeface="Calibri"/>
                        <a:ea typeface="宋体"/>
                        <a:cs typeface="Times New Roman"/>
                      </a:endParaRPr>
                    </a:p>
                  </a:txBody>
                  <a:tcPr marL="68580" marR="68580" marT="0" marB="0" anchor="ctr"/>
                </a:tc>
              </a:tr>
              <a:tr h="535842">
                <a:tc vMerge="1">
                  <a:txBody>
                    <a:bodyPr/>
                    <a:lstStyle/>
                    <a:p>
                      <a:endParaRPr lang="zh-CN" altLang="en-US"/>
                    </a:p>
                  </a:txBody>
                  <a:tcPr/>
                </a:tc>
                <a:tc>
                  <a:txBody>
                    <a:bodyPr/>
                    <a:lstStyle/>
                    <a:p>
                      <a:pPr algn="l">
                        <a:lnSpc>
                          <a:spcPct val="150000"/>
                        </a:lnSpc>
                        <a:spcAft>
                          <a:spcPts val="0"/>
                        </a:spcAft>
                      </a:pPr>
                      <a:r>
                        <a:rPr lang="en-US" sz="2400" kern="100">
                          <a:effectLst/>
                        </a:rPr>
                        <a:t>6. </a:t>
                      </a:r>
                      <a:r>
                        <a:rPr lang="zh-CN" sz="2400" kern="100">
                          <a:effectLst/>
                        </a:rPr>
                        <a:t>独立提出见解能力</a:t>
                      </a:r>
                      <a:endParaRPr lang="zh-CN" sz="28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dirty="0">
                          <a:effectLst/>
                        </a:rPr>
                        <a:t>2.67</a:t>
                      </a:r>
                      <a:endParaRPr lang="zh-CN" sz="2800" kern="100" dirty="0">
                        <a:effectLst/>
                        <a:latin typeface="Calibri"/>
                        <a:ea typeface="宋体"/>
                        <a:cs typeface="Times New Roman"/>
                      </a:endParaRPr>
                    </a:p>
                  </a:txBody>
                  <a:tcPr marL="68580" marR="68580" marT="0" marB="0" anchor="ctr"/>
                </a:tc>
              </a:tr>
            </a:tbl>
          </a:graphicData>
        </a:graphic>
      </p:graphicFrame>
      <p:sp>
        <p:nvSpPr>
          <p:cNvPr id="18" name="Rectangle 8">
            <a:hlinkClick r:id="rId4" action="ppaction://hlinksldjump"/>
          </p:cNvPr>
          <p:cNvSpPr>
            <a:spLocks noChangeArrowheads="1"/>
          </p:cNvSpPr>
          <p:nvPr/>
        </p:nvSpPr>
        <p:spPr bwMode="auto">
          <a:xfrm>
            <a:off x="2987824" y="1213882"/>
            <a:ext cx="4824536" cy="63094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lnSpc>
                <a:spcPct val="125000"/>
              </a:lnSpc>
            </a:pPr>
            <a:r>
              <a:rPr lang="zh-CN" altLang="en-US" sz="2800" b="1" dirty="0" smtClean="0">
                <a:solidFill>
                  <a:srgbClr val="FF0000"/>
                </a:solidFill>
                <a:latin typeface="Arial Black" pitchFamily="34" charset="0"/>
                <a:ea typeface="黑体" pitchFamily="49" charset="-122"/>
              </a:rPr>
              <a:t>实验研究结果比较（研究前）</a:t>
            </a:r>
            <a:endParaRPr lang="en-US" altLang="zh-CN" sz="2800" b="1" dirty="0">
              <a:solidFill>
                <a:srgbClr val="FF0000"/>
              </a:solidFill>
              <a:latin typeface="Arial Black" pitchFamily="34" charset="0"/>
              <a:ea typeface="黑体" pitchFamily="49" charset="-122"/>
            </a:endParaRPr>
          </a:p>
        </p:txBody>
      </p:sp>
      <p:pic>
        <p:nvPicPr>
          <p:cNvPr id="19" name="Picture 18" descr="40bn">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033276">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图片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99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par>
                          <p:cTn id="11" fill="hold">
                            <p:stCondLst>
                              <p:cond delay="2000"/>
                            </p:stCondLst>
                            <p:childTnLst>
                              <p:par>
                                <p:cTn id="12" presetID="7" presetClass="emph" presetSubtype="2" fill="hold" nodeType="afterEffect">
                                  <p:stCondLst>
                                    <p:cond delay="0"/>
                                  </p:stCondLst>
                                  <p:childTnLst>
                                    <p:animClr clrSpc="rgb" dir="cw">
                                      <p:cBhvr>
                                        <p:cTn id="13" dur="1000" fill="hold"/>
                                        <p:tgtEl>
                                          <p:spTgt spid="18"/>
                                        </p:tgtEl>
                                        <p:attrNameLst>
                                          <p:attrName>stroke.color</p:attrName>
                                        </p:attrNameLst>
                                      </p:cBhvr>
                                      <p:to>
                                        <a:srgbClr val="FF0000"/>
                                      </p:to>
                                    </p:animClr>
                                    <p:set>
                                      <p:cBhvr>
                                        <p:cTn id="14" dur="1000" fill="hold"/>
                                        <p:tgtEl>
                                          <p:spTgt spid="1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8">
            <a:hlinkClick r:id="rId4" action="ppaction://hlinksldjump"/>
          </p:cNvPr>
          <p:cNvSpPr>
            <a:spLocks noChangeArrowheads="1"/>
          </p:cNvSpPr>
          <p:nvPr/>
        </p:nvSpPr>
        <p:spPr bwMode="auto">
          <a:xfrm>
            <a:off x="2987824" y="1213882"/>
            <a:ext cx="4824536" cy="63094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lnSpc>
                <a:spcPct val="125000"/>
              </a:lnSpc>
            </a:pPr>
            <a:r>
              <a:rPr lang="zh-CN" altLang="en-US" sz="2800" b="1" dirty="0" smtClean="0">
                <a:solidFill>
                  <a:srgbClr val="FF0000"/>
                </a:solidFill>
                <a:latin typeface="Arial Black" pitchFamily="34" charset="0"/>
                <a:ea typeface="黑体" pitchFamily="49" charset="-122"/>
              </a:rPr>
              <a:t>实验研究结果比较（研究后）</a:t>
            </a:r>
            <a:endParaRPr lang="en-US" altLang="zh-CN" sz="2800" b="1" dirty="0">
              <a:solidFill>
                <a:srgbClr val="FF0000"/>
              </a:solidFill>
              <a:latin typeface="Arial Black" pitchFamily="34" charset="0"/>
              <a:ea typeface="黑体" pitchFamily="49"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177259329"/>
              </p:ext>
            </p:extLst>
          </p:nvPr>
        </p:nvGraphicFramePr>
        <p:xfrm>
          <a:off x="2424193" y="2180808"/>
          <a:ext cx="6252264" cy="3840480"/>
        </p:xfrm>
        <a:graphic>
          <a:graphicData uri="http://schemas.openxmlformats.org/drawingml/2006/table">
            <a:tbl>
              <a:tblPr firstRow="1" firstCol="1" bandRow="1">
                <a:tableStyleId>{5C22544A-7EE6-4342-B048-85BDC9FD1C3A}</a:tableStyleId>
              </a:tblPr>
              <a:tblGrid>
                <a:gridCol w="2131013"/>
                <a:gridCol w="3011491"/>
                <a:gridCol w="1109760"/>
              </a:tblGrid>
              <a:tr h="100330">
                <a:tc>
                  <a:txBody>
                    <a:bodyPr/>
                    <a:lstStyle/>
                    <a:p>
                      <a:pPr algn="ctr">
                        <a:lnSpc>
                          <a:spcPct val="150000"/>
                        </a:lnSpc>
                        <a:spcAft>
                          <a:spcPts val="0"/>
                        </a:spcAft>
                      </a:pPr>
                      <a:r>
                        <a:rPr lang="zh-CN" sz="2400" kern="100" dirty="0">
                          <a:effectLst/>
                        </a:rPr>
                        <a:t>分类</a:t>
                      </a:r>
                      <a:endParaRPr lang="zh-CN" sz="24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2400" kern="100">
                          <a:effectLst/>
                        </a:rPr>
                        <a:t>项目</a:t>
                      </a:r>
                      <a:endParaRPr lang="zh-CN" sz="24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2400" kern="100">
                          <a:effectLst/>
                        </a:rPr>
                        <a:t>平均分</a:t>
                      </a:r>
                      <a:endParaRPr lang="zh-CN" sz="2400" kern="100">
                        <a:effectLst/>
                        <a:latin typeface="Calibri"/>
                        <a:ea typeface="宋体"/>
                        <a:cs typeface="Times New Roman"/>
                      </a:endParaRPr>
                    </a:p>
                  </a:txBody>
                  <a:tcPr marL="68580" marR="68580" marT="0" marB="0" anchor="ctr"/>
                </a:tc>
              </a:tr>
              <a:tr h="100330">
                <a:tc rowSpan="2">
                  <a:txBody>
                    <a:bodyPr/>
                    <a:lstStyle/>
                    <a:p>
                      <a:pPr algn="ctr">
                        <a:lnSpc>
                          <a:spcPct val="150000"/>
                        </a:lnSpc>
                        <a:spcAft>
                          <a:spcPts val="0"/>
                        </a:spcAft>
                      </a:pPr>
                      <a:r>
                        <a:rPr lang="zh-CN" sz="2400" kern="100">
                          <a:effectLst/>
                        </a:rPr>
                        <a:t>语言知识水平</a:t>
                      </a:r>
                      <a:endParaRPr lang="zh-CN" sz="2400" kern="100">
                        <a:effectLst/>
                        <a:latin typeface="Calibri"/>
                        <a:ea typeface="宋体"/>
                        <a:cs typeface="Times New Roman"/>
                      </a:endParaRPr>
                    </a:p>
                  </a:txBody>
                  <a:tcPr marL="68580" marR="68580" marT="0" marB="0" anchor="ctr"/>
                </a:tc>
                <a:tc>
                  <a:txBody>
                    <a:bodyPr/>
                    <a:lstStyle/>
                    <a:p>
                      <a:pPr algn="l">
                        <a:lnSpc>
                          <a:spcPct val="150000"/>
                        </a:lnSpc>
                        <a:spcAft>
                          <a:spcPts val="0"/>
                        </a:spcAft>
                      </a:pPr>
                      <a:r>
                        <a:rPr lang="en-US" sz="2400" kern="100">
                          <a:effectLst/>
                        </a:rPr>
                        <a:t>1. </a:t>
                      </a:r>
                      <a:r>
                        <a:rPr lang="zh-CN" sz="2400" kern="100">
                          <a:effectLst/>
                        </a:rPr>
                        <a:t>语言技能水平</a:t>
                      </a:r>
                      <a:endParaRPr lang="zh-CN" sz="24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a:effectLst/>
                        </a:rPr>
                        <a:t>4.21</a:t>
                      </a:r>
                      <a:endParaRPr lang="zh-CN" sz="2400" kern="100">
                        <a:effectLst/>
                        <a:latin typeface="Calibri"/>
                        <a:ea typeface="宋体"/>
                        <a:cs typeface="Times New Roman"/>
                      </a:endParaRPr>
                    </a:p>
                  </a:txBody>
                  <a:tcPr marL="68580" marR="68580" marT="0" marB="0" anchor="ctr"/>
                </a:tc>
              </a:tr>
              <a:tr h="36830">
                <a:tc vMerge="1">
                  <a:txBody>
                    <a:bodyPr/>
                    <a:lstStyle/>
                    <a:p>
                      <a:endParaRPr lang="zh-CN" altLang="en-US"/>
                    </a:p>
                  </a:txBody>
                  <a:tcPr/>
                </a:tc>
                <a:tc>
                  <a:txBody>
                    <a:bodyPr/>
                    <a:lstStyle/>
                    <a:p>
                      <a:pPr algn="l">
                        <a:lnSpc>
                          <a:spcPct val="150000"/>
                        </a:lnSpc>
                        <a:spcAft>
                          <a:spcPts val="0"/>
                        </a:spcAft>
                      </a:pPr>
                      <a:r>
                        <a:rPr lang="en-US" sz="2400" kern="100">
                          <a:effectLst/>
                        </a:rPr>
                        <a:t>2. </a:t>
                      </a:r>
                      <a:r>
                        <a:rPr lang="zh-CN" sz="2400" kern="100">
                          <a:effectLst/>
                        </a:rPr>
                        <a:t>专业知识水平</a:t>
                      </a:r>
                      <a:endParaRPr lang="zh-CN" sz="24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dirty="0">
                          <a:effectLst/>
                        </a:rPr>
                        <a:t>4.54</a:t>
                      </a:r>
                      <a:endParaRPr lang="zh-CN" sz="2400" kern="100" dirty="0">
                        <a:effectLst/>
                        <a:latin typeface="Calibri"/>
                        <a:ea typeface="宋体"/>
                        <a:cs typeface="Times New Roman"/>
                      </a:endParaRPr>
                    </a:p>
                  </a:txBody>
                  <a:tcPr marL="68580" marR="68580" marT="0" marB="0" anchor="ctr"/>
                </a:tc>
              </a:tr>
              <a:tr h="100330">
                <a:tc rowSpan="4">
                  <a:txBody>
                    <a:bodyPr/>
                    <a:lstStyle/>
                    <a:p>
                      <a:pPr algn="ctr">
                        <a:lnSpc>
                          <a:spcPct val="150000"/>
                        </a:lnSpc>
                        <a:spcAft>
                          <a:spcPts val="0"/>
                        </a:spcAft>
                      </a:pPr>
                      <a:r>
                        <a:rPr lang="zh-CN" sz="2400" kern="100" dirty="0">
                          <a:effectLst/>
                        </a:rPr>
                        <a:t>素质教育培养</a:t>
                      </a:r>
                      <a:endParaRPr lang="zh-CN" sz="2400" kern="100" dirty="0">
                        <a:effectLst/>
                        <a:latin typeface="Calibri"/>
                        <a:ea typeface="宋体"/>
                        <a:cs typeface="Times New Roman"/>
                      </a:endParaRPr>
                    </a:p>
                  </a:txBody>
                  <a:tcPr marL="68580" marR="68580" marT="0" marB="0" anchor="ctr"/>
                </a:tc>
                <a:tc>
                  <a:txBody>
                    <a:bodyPr/>
                    <a:lstStyle/>
                    <a:p>
                      <a:pPr algn="l">
                        <a:lnSpc>
                          <a:spcPct val="150000"/>
                        </a:lnSpc>
                        <a:spcAft>
                          <a:spcPts val="0"/>
                        </a:spcAft>
                      </a:pPr>
                      <a:r>
                        <a:rPr lang="en-US" sz="2400" kern="100" dirty="0">
                          <a:effectLst/>
                        </a:rPr>
                        <a:t>3. </a:t>
                      </a:r>
                      <a:r>
                        <a:rPr lang="zh-CN" sz="2400" kern="100" dirty="0">
                          <a:effectLst/>
                        </a:rPr>
                        <a:t>思维能力</a:t>
                      </a:r>
                      <a:endParaRPr lang="zh-CN" sz="24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a:effectLst/>
                        </a:rPr>
                        <a:t>4.04</a:t>
                      </a:r>
                      <a:endParaRPr lang="zh-CN" sz="2400" kern="100">
                        <a:effectLst/>
                        <a:latin typeface="Calibri"/>
                        <a:ea typeface="宋体"/>
                        <a:cs typeface="Times New Roman"/>
                      </a:endParaRPr>
                    </a:p>
                  </a:txBody>
                  <a:tcPr marL="68580" marR="68580" marT="0" marB="0" anchor="ctr"/>
                </a:tc>
              </a:tr>
              <a:tr h="36830">
                <a:tc vMerge="1">
                  <a:txBody>
                    <a:bodyPr/>
                    <a:lstStyle/>
                    <a:p>
                      <a:endParaRPr lang="zh-CN" altLang="en-US"/>
                    </a:p>
                  </a:txBody>
                  <a:tcPr/>
                </a:tc>
                <a:tc>
                  <a:txBody>
                    <a:bodyPr/>
                    <a:lstStyle/>
                    <a:p>
                      <a:pPr algn="l">
                        <a:lnSpc>
                          <a:spcPct val="150000"/>
                        </a:lnSpc>
                        <a:spcAft>
                          <a:spcPts val="0"/>
                        </a:spcAft>
                      </a:pPr>
                      <a:r>
                        <a:rPr lang="en-US" sz="2400" kern="100">
                          <a:effectLst/>
                        </a:rPr>
                        <a:t>4. </a:t>
                      </a:r>
                      <a:r>
                        <a:rPr lang="zh-CN" sz="2400" kern="100">
                          <a:effectLst/>
                        </a:rPr>
                        <a:t>创新能力</a:t>
                      </a:r>
                      <a:endParaRPr lang="zh-CN" sz="24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a:effectLst/>
                        </a:rPr>
                        <a:t>3.68</a:t>
                      </a:r>
                      <a:endParaRPr lang="zh-CN" sz="2400" kern="100">
                        <a:effectLst/>
                        <a:latin typeface="Calibri"/>
                        <a:ea typeface="宋体"/>
                        <a:cs typeface="Times New Roman"/>
                      </a:endParaRPr>
                    </a:p>
                  </a:txBody>
                  <a:tcPr marL="68580" marR="68580" marT="0" marB="0" anchor="ctr"/>
                </a:tc>
              </a:tr>
              <a:tr h="36830">
                <a:tc vMerge="1">
                  <a:txBody>
                    <a:bodyPr/>
                    <a:lstStyle/>
                    <a:p>
                      <a:endParaRPr lang="zh-CN" altLang="en-US"/>
                    </a:p>
                  </a:txBody>
                  <a:tcPr/>
                </a:tc>
                <a:tc>
                  <a:txBody>
                    <a:bodyPr/>
                    <a:lstStyle/>
                    <a:p>
                      <a:pPr algn="l">
                        <a:lnSpc>
                          <a:spcPct val="150000"/>
                        </a:lnSpc>
                        <a:spcAft>
                          <a:spcPts val="0"/>
                        </a:spcAft>
                      </a:pPr>
                      <a:r>
                        <a:rPr lang="en-US" sz="2400" kern="100">
                          <a:effectLst/>
                        </a:rPr>
                        <a:t>5. </a:t>
                      </a:r>
                      <a:r>
                        <a:rPr lang="zh-CN" sz="2400" kern="100">
                          <a:effectLst/>
                        </a:rPr>
                        <a:t>分析问题能力</a:t>
                      </a:r>
                      <a:endParaRPr lang="zh-CN" sz="24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a:effectLst/>
                        </a:rPr>
                        <a:t>4.22</a:t>
                      </a:r>
                      <a:endParaRPr lang="zh-CN" sz="2400" kern="100">
                        <a:effectLst/>
                        <a:latin typeface="Calibri"/>
                        <a:ea typeface="宋体"/>
                        <a:cs typeface="Times New Roman"/>
                      </a:endParaRPr>
                    </a:p>
                  </a:txBody>
                  <a:tcPr marL="68580" marR="68580" marT="0" marB="0" anchor="ctr"/>
                </a:tc>
              </a:tr>
              <a:tr h="44450">
                <a:tc vMerge="1">
                  <a:txBody>
                    <a:bodyPr/>
                    <a:lstStyle/>
                    <a:p>
                      <a:endParaRPr lang="zh-CN" altLang="en-US"/>
                    </a:p>
                  </a:txBody>
                  <a:tcPr/>
                </a:tc>
                <a:tc>
                  <a:txBody>
                    <a:bodyPr/>
                    <a:lstStyle/>
                    <a:p>
                      <a:pPr algn="l">
                        <a:lnSpc>
                          <a:spcPct val="150000"/>
                        </a:lnSpc>
                        <a:spcAft>
                          <a:spcPts val="0"/>
                        </a:spcAft>
                      </a:pPr>
                      <a:r>
                        <a:rPr lang="en-US" sz="2400" kern="100">
                          <a:effectLst/>
                        </a:rPr>
                        <a:t>6. </a:t>
                      </a:r>
                      <a:r>
                        <a:rPr lang="zh-CN" sz="2400" kern="100">
                          <a:effectLst/>
                        </a:rPr>
                        <a:t>独立提出见解能力</a:t>
                      </a:r>
                      <a:endParaRPr lang="zh-CN" sz="24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2400" kern="100" dirty="0">
                          <a:effectLst/>
                        </a:rPr>
                        <a:t>3.76</a:t>
                      </a:r>
                      <a:endParaRPr lang="zh-CN" sz="2400" kern="100" dirty="0">
                        <a:effectLst/>
                        <a:latin typeface="Calibri"/>
                        <a:ea typeface="宋体"/>
                        <a:cs typeface="Times New Roman"/>
                      </a:endParaRPr>
                    </a:p>
                  </a:txBody>
                  <a:tcPr marL="68580" marR="68580" marT="0" marB="0" anchor="ctr"/>
                </a:tc>
              </a:tr>
            </a:tbl>
          </a:graphicData>
        </a:graphic>
      </p:graphicFrame>
      <p:pic>
        <p:nvPicPr>
          <p:cNvPr id="18" name="Picture 18" descr="40bn">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033276">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1" descr="图片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61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par>
                          <p:cTn id="11" fill="hold">
                            <p:stCondLst>
                              <p:cond delay="2000"/>
                            </p:stCondLst>
                            <p:childTnLst>
                              <p:par>
                                <p:cTn id="12" presetID="7" presetClass="emph" presetSubtype="2" fill="hold" nodeType="afterEffect">
                                  <p:stCondLst>
                                    <p:cond delay="0"/>
                                  </p:stCondLst>
                                  <p:childTnLst>
                                    <p:animClr clrSpc="rgb" dir="cw">
                                      <p:cBhvr>
                                        <p:cTn id="13" dur="1000" fill="hold"/>
                                        <p:tgtEl>
                                          <p:spTgt spid="20"/>
                                        </p:tgtEl>
                                        <p:attrNameLst>
                                          <p:attrName>stroke.color</p:attrName>
                                        </p:attrNameLst>
                                      </p:cBhvr>
                                      <p:to>
                                        <a:srgbClr val="FF0000"/>
                                      </p:to>
                                    </p:animClr>
                                    <p:set>
                                      <p:cBhvr>
                                        <p:cTn id="14" dur="1000" fill="hold"/>
                                        <p:tgtEl>
                                          <p:spTgt spid="2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411760" y="2254220"/>
            <a:ext cx="6480720" cy="36009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400" dirty="0" smtClean="0">
                <a:latin typeface="楷体" pitchFamily="49" charset="-122"/>
                <a:ea typeface="楷体" pitchFamily="49" charset="-122"/>
              </a:rPr>
              <a:t>采用</a:t>
            </a:r>
            <a:r>
              <a:rPr lang="zh-CN" altLang="zh-CN" sz="2400" dirty="0">
                <a:latin typeface="楷体" pitchFamily="49" charset="-122"/>
                <a:ea typeface="楷体" pitchFamily="49" charset="-122"/>
              </a:rPr>
              <a:t>进阶式的实验过程，对比通过采用《</a:t>
            </a:r>
            <a:r>
              <a:rPr lang="en-US" altLang="zh-CN" sz="2400" dirty="0">
                <a:latin typeface="楷体" pitchFamily="49" charset="-122"/>
                <a:ea typeface="楷体" pitchFamily="49" charset="-122"/>
              </a:rPr>
              <a:t>21</a:t>
            </a:r>
            <a:r>
              <a:rPr lang="zh-CN" altLang="zh-CN" sz="2400" dirty="0">
                <a:latin typeface="楷体" pitchFamily="49" charset="-122"/>
                <a:ea typeface="楷体" pitchFamily="49" charset="-122"/>
              </a:rPr>
              <a:t>世纪英文报》作为独立教学载体的前后学习效果，利用各阶段适用的剥离了传统教学手段和方法进行的英语阅读教学方法的改革，学生无论从能力到自信心，从团队合作到个人综合能力等方面均取得了</a:t>
            </a:r>
            <a:r>
              <a:rPr lang="zh-CN" altLang="en-US" sz="2400" dirty="0">
                <a:latin typeface="楷体" pitchFamily="49" charset="-122"/>
                <a:ea typeface="楷体" pitchFamily="49" charset="-122"/>
              </a:rPr>
              <a:t>显著地效果</a:t>
            </a:r>
            <a:r>
              <a:rPr lang="zh-CN" altLang="zh-CN" sz="2400" dirty="0" smtClean="0">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验证</a:t>
            </a:r>
            <a:r>
              <a:rPr lang="zh-CN" altLang="en-US" sz="2800" b="1" dirty="0" smtClean="0">
                <a:solidFill>
                  <a:srgbClr val="FF0000"/>
                </a:solidFill>
                <a:latin typeface="楷体" pitchFamily="49" charset="-122"/>
                <a:ea typeface="楷体" pitchFamily="49" charset="-122"/>
              </a:rPr>
              <a:t>了实验前的假设，新的教学载体有效；以此为基础的英语阅读教学改革可行。</a:t>
            </a:r>
            <a:r>
              <a:rPr lang="zh-CN" altLang="en-US" sz="2400" dirty="0" smtClean="0">
                <a:latin typeface="楷体" pitchFamily="49" charset="-122"/>
                <a:ea typeface="楷体" pitchFamily="49" charset="-122"/>
              </a:rPr>
              <a:t>达到了研究目的。</a:t>
            </a:r>
            <a:endParaRPr lang="en-US" altLang="zh-CN" sz="2000" dirty="0" smtClean="0"/>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033276">
            <a:off x="524905"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8">
            <a:hlinkClick r:id="rId6" action="ppaction://hlinksldjump"/>
          </p:cNvPr>
          <p:cNvSpPr>
            <a:spLocks noChangeArrowheads="1"/>
          </p:cNvSpPr>
          <p:nvPr/>
        </p:nvSpPr>
        <p:spPr bwMode="auto">
          <a:xfrm>
            <a:off x="3851920" y="1285890"/>
            <a:ext cx="3240360" cy="630942"/>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a:lnSpc>
                <a:spcPct val="125000"/>
              </a:lnSpc>
            </a:pPr>
            <a:r>
              <a:rPr lang="zh-CN" altLang="en-US" sz="2800" b="1" dirty="0" smtClean="0">
                <a:solidFill>
                  <a:srgbClr val="FF0000"/>
                </a:solidFill>
                <a:latin typeface="Arial Black" pitchFamily="34" charset="0"/>
                <a:ea typeface="黑体" pitchFamily="49" charset="-122"/>
              </a:rPr>
              <a:t>研 究 结 论</a:t>
            </a:r>
            <a:endParaRPr lang="en-US" altLang="zh-CN" sz="2800" b="1" dirty="0">
              <a:solidFill>
                <a:srgbClr val="FF0000"/>
              </a:solidFill>
              <a:latin typeface="Arial Black" pitchFamily="34" charset="0"/>
              <a:ea typeface="黑体" pitchFamily="49" charset="-122"/>
            </a:endParaRPr>
          </a:p>
        </p:txBody>
      </p:sp>
      <p:pic>
        <p:nvPicPr>
          <p:cNvPr id="21" name="Picture 31" descr="图片1">
            <a:hlinkClick r:id="rId7" action="ppaction://hlinkfi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89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par>
                          <p:cTn id="11" fill="hold">
                            <p:stCondLst>
                              <p:cond delay="2000"/>
                            </p:stCondLst>
                            <p:childTnLst>
                              <p:par>
                                <p:cTn id="12" presetID="7" presetClass="emph" presetSubtype="2" fill="hold" nodeType="afterEffect">
                                  <p:stCondLst>
                                    <p:cond delay="0"/>
                                  </p:stCondLst>
                                  <p:childTnLst>
                                    <p:animClr clrSpc="rgb" dir="cw">
                                      <p:cBhvr>
                                        <p:cTn id="13" dur="1000" fill="hold"/>
                                        <p:tgtEl>
                                          <p:spTgt spid="20"/>
                                        </p:tgtEl>
                                        <p:attrNameLst>
                                          <p:attrName>stroke.color</p:attrName>
                                        </p:attrNameLst>
                                      </p:cBhvr>
                                      <p:to>
                                        <a:srgbClr val="FF0000"/>
                                      </p:to>
                                    </p:animClr>
                                    <p:set>
                                      <p:cBhvr>
                                        <p:cTn id="14" dur="1000" fill="hold"/>
                                        <p:tgtEl>
                                          <p:spTgt spid="20"/>
                                        </p:tgtEl>
                                        <p:attrNameLst>
                                          <p:attrName>stroke.on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1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TextBox 9"/>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1"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3" name="Picture 18" descr="40b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823299">
            <a:off x="818366" y="4759456"/>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未标题-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216" y="1197882"/>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439502" y="2276872"/>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研究成果</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915815" y="966207"/>
            <a:ext cx="4392489"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dirty="0" smtClean="0">
                <a:solidFill>
                  <a:srgbClr val="FF0000"/>
                </a:solidFill>
              </a:rPr>
              <a:t>科研成果</a:t>
            </a:r>
            <a:r>
              <a:rPr lang="en-US" altLang="zh-CN" sz="2800" b="1" dirty="0" smtClean="0">
                <a:solidFill>
                  <a:srgbClr val="FF0000"/>
                </a:solidFill>
              </a:rPr>
              <a:t>—</a:t>
            </a:r>
          </a:p>
          <a:p>
            <a:pPr marL="457200" indent="-457200">
              <a:buFont typeface="Wingdings" pitchFamily="2" charset="2"/>
              <a:buChar char="Ø"/>
            </a:pPr>
            <a:r>
              <a:rPr lang="zh-CN" altLang="en-US" sz="2800" dirty="0" smtClean="0"/>
              <a:t>课题中期报告</a:t>
            </a:r>
            <a:endParaRPr lang="en-US" altLang="zh-CN" sz="2800" dirty="0"/>
          </a:p>
          <a:p>
            <a:pPr marL="457200" indent="-457200">
              <a:buFont typeface="Wingdings" pitchFamily="2" charset="2"/>
              <a:buChar char="Ø"/>
            </a:pPr>
            <a:r>
              <a:rPr lang="zh-CN" altLang="en-US" sz="2800" dirty="0" smtClean="0"/>
              <a:t>课题结题报告</a:t>
            </a:r>
            <a:endParaRPr lang="en-US" altLang="zh-CN" sz="2800" dirty="0" smtClean="0"/>
          </a:p>
          <a:p>
            <a:pPr marL="457200" indent="-457200">
              <a:buFont typeface="Wingdings" pitchFamily="2" charset="2"/>
              <a:buChar char="Ø"/>
            </a:pPr>
            <a:r>
              <a:rPr lang="zh-CN" altLang="en-US" sz="2800" dirty="0" smtClean="0">
                <a:hlinkClick r:id="rId6" action="ppaction://hlinkfile"/>
              </a:rPr>
              <a:t>形成性评价体系的建立</a:t>
            </a:r>
            <a:endParaRPr lang="en-US" altLang="zh-CN" sz="2800" dirty="0" smtClean="0"/>
          </a:p>
          <a:p>
            <a:pPr marL="457200" indent="-457200">
              <a:buFont typeface="Wingdings" pitchFamily="2" charset="2"/>
              <a:buChar char="Ø"/>
            </a:pPr>
            <a:r>
              <a:rPr lang="zh-CN" altLang="en-US" sz="2800" dirty="0" smtClean="0"/>
              <a:t>发表</a:t>
            </a:r>
            <a:r>
              <a:rPr lang="zh-CN" altLang="en-US" sz="2800" dirty="0"/>
              <a:t>课题成果</a:t>
            </a:r>
            <a:r>
              <a:rPr lang="zh-CN" altLang="en-US" sz="2800" dirty="0" smtClean="0"/>
              <a:t>论文</a:t>
            </a:r>
            <a:r>
              <a:rPr lang="en-US" altLang="zh-CN" sz="2800" dirty="0" smtClean="0"/>
              <a:t>3</a:t>
            </a:r>
            <a:r>
              <a:rPr lang="zh-CN" altLang="en-US" sz="2800" dirty="0" smtClean="0"/>
              <a:t>篇</a:t>
            </a:r>
            <a:endParaRPr lang="zh-CN" altLang="en-US" sz="2800" dirty="0"/>
          </a:p>
        </p:txBody>
      </p:sp>
      <p:sp>
        <p:nvSpPr>
          <p:cNvPr id="22" name="TextBox 21"/>
          <p:cNvSpPr txBox="1"/>
          <p:nvPr/>
        </p:nvSpPr>
        <p:spPr>
          <a:xfrm>
            <a:off x="2915815" y="3284984"/>
            <a:ext cx="4392489"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dirty="0" smtClean="0">
                <a:solidFill>
                  <a:srgbClr val="FF0000"/>
                </a:solidFill>
              </a:rPr>
              <a:t>实践成果</a:t>
            </a:r>
            <a:r>
              <a:rPr lang="en-US" altLang="zh-CN" sz="2800" b="1" dirty="0" smtClean="0">
                <a:solidFill>
                  <a:srgbClr val="FF0000"/>
                </a:solidFill>
              </a:rPr>
              <a:t>—</a:t>
            </a:r>
          </a:p>
          <a:p>
            <a:r>
              <a:rPr lang="zh-CN" altLang="en-US" sz="2800" dirty="0" smtClean="0"/>
              <a:t>学生学习能力与成果展示：</a:t>
            </a:r>
            <a:endParaRPr lang="en-US" altLang="zh-CN" sz="2800" dirty="0" smtClean="0"/>
          </a:p>
          <a:p>
            <a:pPr marL="457200" indent="-457200">
              <a:buFont typeface="Wingdings" pitchFamily="2" charset="2"/>
              <a:buChar char="Ø"/>
            </a:pPr>
            <a:r>
              <a:rPr lang="en-US" altLang="zh-CN" sz="2800" dirty="0" smtClean="0">
                <a:hlinkClick r:id="rId7" action="ppaction://hlinkpres?slideindex=1&amp;slidetitle="/>
              </a:rPr>
              <a:t>PPT</a:t>
            </a:r>
            <a:endParaRPr lang="en-US" altLang="zh-CN" sz="2800" dirty="0" smtClean="0"/>
          </a:p>
          <a:p>
            <a:pPr marL="457200" indent="-457200">
              <a:buFont typeface="Wingdings" pitchFamily="2" charset="2"/>
              <a:buChar char="Ø"/>
            </a:pPr>
            <a:r>
              <a:rPr lang="zh-CN" altLang="en-US" sz="2800" dirty="0" smtClean="0">
                <a:hlinkClick r:id="rId8" action="ppaction://hlinkfile"/>
              </a:rPr>
              <a:t>词汇作业</a:t>
            </a:r>
            <a:endParaRPr lang="en-US" altLang="zh-CN" sz="2800" dirty="0" smtClean="0"/>
          </a:p>
          <a:p>
            <a:pPr marL="457200" indent="-457200">
              <a:buFont typeface="Wingdings" pitchFamily="2" charset="2"/>
              <a:buChar char="Ø"/>
            </a:pPr>
            <a:r>
              <a:rPr lang="zh-CN" altLang="en-US" sz="2800" dirty="0">
                <a:hlinkClick r:id="rId9" action="ppaction://hlinksldjump"/>
              </a:rPr>
              <a:t>报纸制作</a:t>
            </a:r>
            <a:endParaRPr lang="zh-CN" altLang="en-US" sz="2800" dirty="0"/>
          </a:p>
          <a:p>
            <a:pPr marL="457200" indent="-457200">
              <a:buFont typeface="Wingdings" pitchFamily="2" charset="2"/>
              <a:buChar char="Ø"/>
            </a:pPr>
            <a:r>
              <a:rPr lang="zh-CN" altLang="en-US" sz="2800" dirty="0" smtClean="0">
                <a:hlinkClick r:id="rId10" action="ppaction://hlinkfile"/>
              </a:rPr>
              <a:t>视频</a:t>
            </a:r>
            <a:endParaRPr lang="en-US" altLang="zh-CN" sz="2800" dirty="0" smtClean="0"/>
          </a:p>
          <a:p>
            <a:pPr marL="457200" indent="-457200">
              <a:buFont typeface="Wingdings" pitchFamily="2" charset="2"/>
              <a:buChar char="Ø"/>
            </a:pPr>
            <a:r>
              <a:rPr lang="zh-CN" altLang="en-US" sz="2800" dirty="0" smtClean="0"/>
              <a:t>口语、写作</a:t>
            </a:r>
            <a:r>
              <a:rPr lang="zh-CN" altLang="en-US" sz="2800" dirty="0" smtClean="0"/>
              <a:t>大赛获奖</a:t>
            </a:r>
            <a:endParaRPr lang="en-US" altLang="zh-CN" sz="2800" dirty="0" smtClean="0"/>
          </a:p>
        </p:txBody>
      </p:sp>
      <p:pic>
        <p:nvPicPr>
          <p:cNvPr id="2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97" y="446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1" descr="图片1">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edge">
                                      <p:cBhvr>
                                        <p:cTn id="10" dur="2000"/>
                                        <p:tgtEl>
                                          <p:spTgt spid="15"/>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500"/>
                                        <p:tgtEl>
                                          <p:spTgt spid="2"/>
                                        </p:tgtEl>
                                      </p:cBhvr>
                                    </p:animEffect>
                                  </p:childTnLst>
                                </p:cTn>
                              </p:par>
                            </p:childTnLst>
                          </p:cTn>
                        </p:par>
                        <p:par>
                          <p:cTn id="15" fill="hold">
                            <p:stCondLst>
                              <p:cond delay="350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北京科技职业学院立项汇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011k">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151813" y="5661025"/>
            <a:ext cx="596900" cy="43021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 Time of Year for Givi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9225" y="2133600"/>
            <a:ext cx="133985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Manhattan Time">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1313" y="2133600"/>
            <a:ext cx="2808287" cy="19113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图片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0413" y="4135438"/>
            <a:ext cx="218122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图片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1575" y="4138613"/>
            <a:ext cx="2182813" cy="1450975"/>
          </a:xfrm>
          <a:prstGeom prst="rect">
            <a:avLst/>
          </a:prstGeom>
          <a:noFill/>
          <a:extLst>
            <a:ext uri="{909E8E84-426E-40DD-AFC4-6F175D3DCCD1}">
              <a14:hiddenFill xmlns:a14="http://schemas.microsoft.com/office/drawing/2010/main">
                <a:solidFill>
                  <a:srgbClr val="FFFFFF"/>
                </a:solidFill>
              </a14:hiddenFill>
            </a:ext>
          </a:extLst>
        </p:spPr>
      </p:pic>
      <p:grpSp>
        <p:nvGrpSpPr>
          <p:cNvPr id="11272" name="Group 8"/>
          <p:cNvGrpSpPr>
            <a:grpSpLocks/>
          </p:cNvGrpSpPr>
          <p:nvPr/>
        </p:nvGrpSpPr>
        <p:grpSpPr bwMode="auto">
          <a:xfrm>
            <a:off x="2030413" y="5592763"/>
            <a:ext cx="2182812" cy="338137"/>
            <a:chOff x="4377" y="949"/>
            <a:chExt cx="1383" cy="213"/>
          </a:xfrm>
        </p:grpSpPr>
        <p:sp>
          <p:nvSpPr>
            <p:cNvPr id="11273" name="Rectangle 9">
              <a:hlinkClick r:id="rId11" action="ppaction://hlinkfile"/>
            </p:cNvPr>
            <p:cNvSpPr>
              <a:spLocks noChangeArrowheads="1"/>
            </p:cNvSpPr>
            <p:nvPr/>
          </p:nvSpPr>
          <p:spPr bwMode="auto">
            <a:xfrm>
              <a:off x="4377" y="949"/>
              <a:ext cx="1383" cy="213"/>
            </a:xfrm>
            <a:prstGeom prst="rect">
              <a:avLst/>
            </a:prstGeom>
            <a:solidFill>
              <a:srgbClr val="97979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a:solidFill>
                    <a:schemeClr val="bg1"/>
                  </a:solidFill>
                  <a:latin typeface="Tahoma" pitchFamily="34" charset="0"/>
                </a:rPr>
                <a:t>     Play Video</a:t>
              </a:r>
            </a:p>
          </p:txBody>
        </p:sp>
        <p:pic>
          <p:nvPicPr>
            <p:cNvPr id="11274" name="Picture 10" descr="video2">
              <a:hlinkClick r:id="rId11" action="ppaction://hlinkfi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8" y="981"/>
              <a:ext cx="163" cy="1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75" name="Group 11"/>
          <p:cNvGrpSpPr>
            <a:grpSpLocks/>
          </p:cNvGrpSpPr>
          <p:nvPr/>
        </p:nvGrpSpPr>
        <p:grpSpPr bwMode="auto">
          <a:xfrm>
            <a:off x="4981575" y="5592763"/>
            <a:ext cx="2182813" cy="338137"/>
            <a:chOff x="4377" y="949"/>
            <a:chExt cx="1383" cy="213"/>
          </a:xfrm>
        </p:grpSpPr>
        <p:sp>
          <p:nvSpPr>
            <p:cNvPr id="11276" name="Rectangle 12">
              <a:hlinkClick r:id="rId13" action="ppaction://hlinkfile"/>
            </p:cNvPr>
            <p:cNvSpPr>
              <a:spLocks noChangeArrowheads="1"/>
            </p:cNvSpPr>
            <p:nvPr/>
          </p:nvSpPr>
          <p:spPr bwMode="auto">
            <a:xfrm>
              <a:off x="4377" y="949"/>
              <a:ext cx="1383" cy="213"/>
            </a:xfrm>
            <a:prstGeom prst="rect">
              <a:avLst/>
            </a:prstGeom>
            <a:solidFill>
              <a:srgbClr val="97979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a:solidFill>
                    <a:schemeClr val="bg1"/>
                  </a:solidFill>
                  <a:latin typeface="Tahoma" pitchFamily="34" charset="0"/>
                </a:rPr>
                <a:t>     Play Video</a:t>
              </a:r>
            </a:p>
          </p:txBody>
        </p:sp>
        <p:pic>
          <p:nvPicPr>
            <p:cNvPr id="11277" name="Picture 13" descr="video2">
              <a:hlinkClick r:id="rId13" action="ppaction://hlinkfi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8" y="981"/>
              <a:ext cx="163" cy="160"/>
            </a:xfrm>
            <a:prstGeom prst="rect">
              <a:avLst/>
            </a:prstGeom>
            <a:noFill/>
            <a:extLst>
              <a:ext uri="{909E8E84-426E-40DD-AFC4-6F175D3DCCD1}">
                <a14:hiddenFill xmlns:a14="http://schemas.microsoft.com/office/drawing/2010/main">
                  <a:solidFill>
                    <a:srgbClr val="FFFFFF"/>
                  </a:solidFill>
                </a14:hiddenFill>
              </a:ext>
            </a:extLst>
          </p:spPr>
        </p:pic>
      </p:grpSp>
      <p:pic>
        <p:nvPicPr>
          <p:cNvPr id="11278" name="Picture 14" descr="图片3">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61038" y="2133600"/>
            <a:ext cx="2555875" cy="1917700"/>
          </a:xfrm>
          <a:prstGeom prst="rect">
            <a:avLst/>
          </a:prstGeom>
          <a:noFill/>
          <a:extLst>
            <a:ext uri="{909E8E84-426E-40DD-AFC4-6F175D3DCCD1}">
              <a14:hiddenFill xmlns:a14="http://schemas.microsoft.com/office/drawing/2010/main">
                <a:solidFill>
                  <a:srgbClr val="FFFFFF"/>
                </a:solidFill>
              </a14:hiddenFill>
            </a:ext>
          </a:extLst>
        </p:spPr>
      </p:pic>
      <p:pic>
        <p:nvPicPr>
          <p:cNvPr id="11279" name="Picture 15" descr="q4"/>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331913" y="5589588"/>
            <a:ext cx="622300" cy="368300"/>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q4"/>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235825" y="5589588"/>
            <a:ext cx="622300" cy="368300"/>
          </a:xfrm>
          <a:prstGeom prst="rect">
            <a:avLst/>
          </a:prstGeom>
          <a:noFill/>
          <a:extLst>
            <a:ext uri="{909E8E84-426E-40DD-AFC4-6F175D3DCCD1}">
              <a14:hiddenFill xmlns:a14="http://schemas.microsoft.com/office/drawing/2010/main">
                <a:solidFill>
                  <a:srgbClr val="FFFFFF"/>
                </a:solidFill>
              </a14:hiddenFill>
            </a:ext>
          </a:extLst>
        </p:spPr>
      </p:pic>
      <p:sp>
        <p:nvSpPr>
          <p:cNvPr id="11281" name="Rectangle 17"/>
          <p:cNvSpPr>
            <a:spLocks noChangeArrowheads="1"/>
          </p:cNvSpPr>
          <p:nvPr/>
        </p:nvSpPr>
        <p:spPr bwMode="auto">
          <a:xfrm>
            <a:off x="827088" y="1544638"/>
            <a:ext cx="748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zh-CN" sz="2400" b="1">
                <a:solidFill>
                  <a:srgbClr val="CC0000"/>
                </a:solidFill>
                <a:latin typeface="Arial Black" pitchFamily="34" charset="0"/>
                <a:ea typeface="隶书" pitchFamily="49" charset="-122"/>
              </a:rPr>
              <a:t>Practice-Oriented Teaching  </a:t>
            </a:r>
          </a:p>
        </p:txBody>
      </p:sp>
    </p:spTree>
    <p:extLst>
      <p:ext uri="{BB962C8B-B14F-4D97-AF65-F5344CB8AC3E}">
        <p14:creationId xmlns:p14="http://schemas.microsoft.com/office/powerpoint/2010/main" val="2497960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431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pic>
        <p:nvPicPr>
          <p:cNvPr id="12291" name="Picture 3" descr="A Time of Year for Giv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325" y="0"/>
            <a:ext cx="47291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011k">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16913" y="6237288"/>
            <a:ext cx="596900" cy="43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571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431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pic>
        <p:nvPicPr>
          <p:cNvPr id="13315" name="Picture 3" descr="Manhattan Ti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4650"/>
            <a:ext cx="9144000" cy="6223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011k">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16913" y="6237288"/>
            <a:ext cx="596900" cy="43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04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431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pic>
        <p:nvPicPr>
          <p:cNvPr id="14339"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011k">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16913" y="6237288"/>
            <a:ext cx="596900" cy="43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35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16" y="1197882"/>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9502" y="2276872"/>
            <a:ext cx="16122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研究背景</a:t>
            </a:r>
            <a:endParaRPr lang="en-US" altLang="zh-CN" sz="2800" b="1" dirty="0" smtClean="0">
              <a:solidFill>
                <a:srgbClr val="CC0000"/>
              </a:solidFill>
              <a:latin typeface="Arial Black" pitchFamily="34" charset="0"/>
              <a:ea typeface="黑体" pitchFamily="49" charset="-122"/>
            </a:endParaRPr>
          </a:p>
          <a:p>
            <a:pPr algn="ctr" eaLnBrk="1" hangingPunct="1"/>
            <a:r>
              <a:rPr lang="zh-CN" altLang="en-US" sz="2800" b="1" dirty="0" smtClean="0">
                <a:solidFill>
                  <a:srgbClr val="CC0000"/>
                </a:solidFill>
                <a:latin typeface="Arial Black" pitchFamily="34" charset="0"/>
                <a:ea typeface="黑体" pitchFamily="49" charset="-122"/>
              </a:rPr>
              <a:t>（大）</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514600" y="1484784"/>
            <a:ext cx="6305872" cy="23698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800" b="1" dirty="0"/>
              <a:t>1</a:t>
            </a:r>
            <a:r>
              <a:rPr lang="zh-CN" altLang="en-US" sz="2800" b="1" dirty="0" smtClean="0"/>
              <a:t>、高职</a:t>
            </a:r>
            <a:r>
              <a:rPr lang="zh-CN" altLang="zh-CN" sz="2800" b="1" dirty="0" smtClean="0"/>
              <a:t>英语</a:t>
            </a:r>
            <a:r>
              <a:rPr lang="zh-CN" altLang="zh-CN" sz="2800" b="1" dirty="0"/>
              <a:t>报刊阅读</a:t>
            </a:r>
            <a:r>
              <a:rPr lang="zh-CN" altLang="zh-CN" sz="2800" b="1" dirty="0" smtClean="0"/>
              <a:t>课程</a:t>
            </a:r>
            <a:r>
              <a:rPr lang="zh-CN" altLang="en-US" sz="2800" b="1" dirty="0" smtClean="0"/>
              <a:t>基本状况</a:t>
            </a:r>
            <a:endParaRPr lang="en-US" altLang="zh-CN" sz="2800" b="1" dirty="0" smtClean="0"/>
          </a:p>
          <a:p>
            <a:r>
              <a:rPr lang="zh-CN" altLang="en-US" sz="3200" dirty="0" smtClean="0">
                <a:latin typeface="楷体" pitchFamily="49" charset="-122"/>
                <a:ea typeface="楷体" pitchFamily="49" charset="-122"/>
              </a:rPr>
              <a:t>   </a:t>
            </a:r>
            <a:endParaRPr lang="en-US" altLang="zh-CN" sz="3200" dirty="0" smtClean="0">
              <a:latin typeface="楷体" pitchFamily="49" charset="-122"/>
              <a:ea typeface="楷体" pitchFamily="49" charset="-122"/>
            </a:endParaRPr>
          </a:p>
          <a:p>
            <a:r>
              <a:rPr lang="en-US" altLang="zh-CN" sz="3200" dirty="0">
                <a:latin typeface="楷体" pitchFamily="49" charset="-122"/>
                <a:ea typeface="楷体" pitchFamily="49" charset="-122"/>
              </a:rPr>
              <a:t> </a:t>
            </a:r>
            <a:r>
              <a:rPr lang="en-US" altLang="zh-CN" sz="3200" dirty="0" smtClean="0">
                <a:latin typeface="楷体" pitchFamily="49" charset="-122"/>
                <a:ea typeface="楷体" pitchFamily="49" charset="-122"/>
              </a:rPr>
              <a:t>  </a:t>
            </a:r>
            <a:r>
              <a:rPr lang="zh-CN" altLang="en-US" sz="2800" dirty="0" smtClean="0">
                <a:latin typeface="楷体" pitchFamily="49" charset="-122"/>
                <a:ea typeface="楷体" pitchFamily="49" charset="-122"/>
              </a:rPr>
              <a:t>教学模式和作为教学载体的教材多沿袭了本科院校所使用的</a:t>
            </a:r>
            <a:endParaRPr lang="en-US" altLang="zh-CN" sz="2800" dirty="0" smtClean="0">
              <a:latin typeface="楷体" pitchFamily="49" charset="-122"/>
              <a:ea typeface="楷体" pitchFamily="49" charset="-122"/>
            </a:endParaRPr>
          </a:p>
          <a:p>
            <a:r>
              <a:rPr lang="en-US" altLang="zh-CN" sz="2800" dirty="0" smtClean="0"/>
              <a:t>        </a:t>
            </a: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334169">
            <a:off x="539552" y="4869160"/>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97870402501901520285-fm">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5328" y="4221386"/>
            <a:ext cx="10604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9257905-1_o">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3690" y="4221386"/>
            <a:ext cx="9604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9281962-1_e">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7334" y="4221807"/>
            <a:ext cx="9731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descr="7404234-1_e">
            <a:hlinkClick r:id="" action="ppaction://noaction"/>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7072" y="4221807"/>
            <a:ext cx="10287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descr="8985112-1_e">
            <a:hlinkClick r:id="" action="ppaction://noaction"/>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04347" y="4221807"/>
            <a:ext cx="10175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5" descr="9291682-1_e">
            <a:hlinkClick r:id="" action="ppaction://noaction"/>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08003" y="4221386"/>
            <a:ext cx="9699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1" descr="图片1">
            <a:hlinkClick r:id="rId13" action="ppaction://hlinkfil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1500"/>
                                        <p:tgtEl>
                                          <p:spTgt spid="19"/>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1500"/>
                                        <p:tgtEl>
                                          <p:spTgt spid="24"/>
                                        </p:tgtEl>
                                      </p:cBhvr>
                                    </p:animEffect>
                                  </p:childTnLst>
                                </p:cTn>
                              </p:par>
                              <p:par>
                                <p:cTn id="22" presetID="16" presetClass="entr" presetSubtype="2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1500"/>
                                        <p:tgtEl>
                                          <p:spTgt spid="20"/>
                                        </p:tgtEl>
                                      </p:cBhvr>
                                    </p:animEffect>
                                  </p:childTnLst>
                                </p:cTn>
                              </p:par>
                              <p:par>
                                <p:cTn id="25" presetID="16" presetClass="entr" presetSubtype="21"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1500"/>
                                        <p:tgtEl>
                                          <p:spTgt spid="22"/>
                                        </p:tgtEl>
                                      </p:cBhvr>
                                    </p:animEffect>
                                  </p:childTnLst>
                                </p:cTn>
                              </p:par>
                              <p:par>
                                <p:cTn id="28" presetID="16" presetClass="entr" presetSubtype="2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1500"/>
                                        <p:tgtEl>
                                          <p:spTgt spid="23"/>
                                        </p:tgtEl>
                                      </p:cBhvr>
                                    </p:animEffect>
                                  </p:childTnLst>
                                </p:cTn>
                              </p:par>
                              <p:par>
                                <p:cTn id="31" presetID="16" presetClass="entr" presetSubtype="21"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TextBox 9"/>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1"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3" name="Picture 18" descr="40b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493545">
            <a:off x="840791" y="4725144"/>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未标题-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216" y="1197882"/>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439502" y="1971997"/>
            <a:ext cx="176279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rgbClr val="CC0000"/>
                </a:solidFill>
                <a:latin typeface="Arial Black" pitchFamily="34" charset="0"/>
                <a:ea typeface="黑体" pitchFamily="49" charset="-122"/>
              </a:rPr>
              <a:t>思考</a:t>
            </a:r>
            <a:endParaRPr lang="en-US" altLang="zh-CN" sz="2800" b="1" dirty="0">
              <a:solidFill>
                <a:srgbClr val="CC0000"/>
              </a:solidFill>
              <a:latin typeface="Arial Black" pitchFamily="34" charset="0"/>
              <a:ea typeface="黑体" pitchFamily="49" charset="-122"/>
            </a:endParaRPr>
          </a:p>
          <a:p>
            <a:pPr algn="ctr" eaLnBrk="1" hangingPunct="1"/>
            <a:r>
              <a:rPr lang="en-US" altLang="zh-CN" sz="2800" b="1" dirty="0" smtClean="0">
                <a:solidFill>
                  <a:srgbClr val="CC0000"/>
                </a:solidFill>
                <a:latin typeface="Arial Black" pitchFamily="34" charset="0"/>
                <a:ea typeface="黑体" pitchFamily="49" charset="-122"/>
              </a:rPr>
              <a:t>&amp;</a:t>
            </a:r>
          </a:p>
          <a:p>
            <a:pPr algn="ctr" eaLnBrk="1" hangingPunct="1"/>
            <a:r>
              <a:rPr lang="zh-CN" altLang="en-US" sz="2800" b="1" dirty="0">
                <a:solidFill>
                  <a:srgbClr val="CC0000"/>
                </a:solidFill>
                <a:latin typeface="Arial Black" pitchFamily="34" charset="0"/>
                <a:ea typeface="黑体" pitchFamily="49" charset="-122"/>
              </a:rPr>
              <a:t>体会</a:t>
            </a:r>
            <a:endParaRPr lang="en-US" altLang="zh-CN" sz="2800" b="1" dirty="0" smtClean="0">
              <a:solidFill>
                <a:srgbClr val="CC0000"/>
              </a:solidFill>
              <a:latin typeface="Arial Black" pitchFamily="34" charset="0"/>
              <a:ea typeface="黑体" pitchFamily="49" charset="-122"/>
            </a:endParaRPr>
          </a:p>
        </p:txBody>
      </p:sp>
      <p:pic>
        <p:nvPicPr>
          <p:cNvPr id="18"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97" y="44624"/>
            <a:ext cx="3082251" cy="685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987824" y="2224782"/>
            <a:ext cx="489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800" dirty="0" smtClean="0">
                <a:latin typeface="楷体" pitchFamily="49" charset="-122"/>
                <a:ea typeface="楷体" pitchFamily="49" charset="-122"/>
              </a:rPr>
              <a:t>2.</a:t>
            </a:r>
            <a:r>
              <a:rPr lang="zh-CN" altLang="en-US" sz="2800" dirty="0" smtClean="0">
                <a:latin typeface="楷体" pitchFamily="49" charset="-122"/>
                <a:ea typeface="楷体" pitchFamily="49" charset="-122"/>
              </a:rPr>
              <a:t>课程教学改革对教师的要求</a:t>
            </a:r>
            <a:endParaRPr lang="en-US" altLang="zh-CN" sz="2800" dirty="0" smtClean="0">
              <a:latin typeface="楷体" pitchFamily="49" charset="-122"/>
              <a:ea typeface="楷体" pitchFamily="49" charset="-122"/>
            </a:endParaRPr>
          </a:p>
        </p:txBody>
      </p:sp>
      <p:pic>
        <p:nvPicPr>
          <p:cNvPr id="20"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136259"/>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987824" y="3014549"/>
            <a:ext cx="489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800" dirty="0">
                <a:latin typeface="楷体" pitchFamily="49" charset="-122"/>
                <a:ea typeface="楷体" pitchFamily="49" charset="-122"/>
              </a:rPr>
              <a:t>3</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去</a:t>
            </a:r>
            <a:r>
              <a:rPr lang="zh-CN" altLang="en-US" sz="2800">
                <a:latin typeface="楷体" pitchFamily="49" charset="-122"/>
                <a:ea typeface="楷体" pitchFamily="49" charset="-122"/>
              </a:rPr>
              <a:t>理解</a:t>
            </a:r>
            <a:r>
              <a:rPr lang="zh-CN" altLang="en-US" sz="2800" smtClean="0">
                <a:latin typeface="楷体" pitchFamily="49" charset="-122"/>
                <a:ea typeface="楷体" pitchFamily="49" charset="-122"/>
              </a:rPr>
              <a:t>学生们的期盼</a:t>
            </a:r>
            <a:endParaRPr lang="en-US" altLang="zh-CN" sz="2800" dirty="0">
              <a:latin typeface="楷体" pitchFamily="49" charset="-122"/>
              <a:ea typeface="楷体" pitchFamily="49" charset="-122"/>
            </a:endParaRPr>
          </a:p>
        </p:txBody>
      </p:sp>
      <p:sp>
        <p:nvSpPr>
          <p:cNvPr id="22" name="TextBox 21"/>
          <p:cNvSpPr txBox="1"/>
          <p:nvPr/>
        </p:nvSpPr>
        <p:spPr>
          <a:xfrm>
            <a:off x="2987824" y="3806637"/>
            <a:ext cx="489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800" dirty="0">
                <a:latin typeface="楷体" pitchFamily="49" charset="-122"/>
                <a:ea typeface="楷体" pitchFamily="49" charset="-122"/>
              </a:rPr>
              <a:t>4</a:t>
            </a:r>
            <a:r>
              <a:rPr lang="en-US" altLang="zh-CN" sz="2800" dirty="0" smtClean="0">
                <a:latin typeface="楷体" pitchFamily="49" charset="-122"/>
                <a:ea typeface="楷体" pitchFamily="49" charset="-122"/>
              </a:rPr>
              <a:t>.</a:t>
            </a:r>
            <a:r>
              <a:rPr lang="zh-CN" altLang="en-US" sz="2800" dirty="0">
                <a:latin typeface="楷体" pitchFamily="49" charset="-122"/>
                <a:ea typeface="楷体" pitchFamily="49" charset="-122"/>
              </a:rPr>
              <a:t>累并快乐</a:t>
            </a:r>
            <a:r>
              <a:rPr lang="zh-CN" altLang="en-US" sz="2800" dirty="0" smtClean="0">
                <a:latin typeface="楷体" pitchFamily="49" charset="-122"/>
                <a:ea typeface="楷体" pitchFamily="49" charset="-122"/>
              </a:rPr>
              <a:t>着</a:t>
            </a:r>
            <a:endParaRPr lang="zh-CN" altLang="en-US" sz="2800" dirty="0">
              <a:latin typeface="楷体" pitchFamily="49" charset="-122"/>
              <a:ea typeface="楷体" pitchFamily="49" charset="-122"/>
            </a:endParaRPr>
          </a:p>
        </p:txBody>
      </p:sp>
      <p:pic>
        <p:nvPicPr>
          <p:cNvPr id="23" name="Picture 32" descr="darky">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661369" y="4006577"/>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2987824" y="1484784"/>
            <a:ext cx="48965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AutoNum type="arabicPeriod"/>
            </a:pPr>
            <a:r>
              <a:rPr lang="zh-CN" altLang="en-US" sz="2800" dirty="0" smtClean="0">
                <a:latin typeface="楷体" pitchFamily="49" charset="-122"/>
                <a:ea typeface="楷体" pitchFamily="49" charset="-122"/>
              </a:rPr>
              <a:t>关于课题</a:t>
            </a:r>
            <a:r>
              <a:rPr lang="zh-CN" altLang="en-US" sz="2800" dirty="0">
                <a:latin typeface="楷体" pitchFamily="49" charset="-122"/>
                <a:ea typeface="楷体" pitchFamily="49" charset="-122"/>
              </a:rPr>
              <a:t>选题</a:t>
            </a:r>
            <a:endParaRPr lang="en-US" altLang="zh-CN" sz="2800" dirty="0" smtClean="0">
              <a:latin typeface="楷体" pitchFamily="49" charset="-122"/>
              <a:ea typeface="楷体" pitchFamily="49" charset="-122"/>
            </a:endParaRPr>
          </a:p>
        </p:txBody>
      </p:sp>
    </p:spTree>
    <p:extLst>
      <p:ext uri="{BB962C8B-B14F-4D97-AF65-F5344CB8AC3E}">
        <p14:creationId xmlns:p14="http://schemas.microsoft.com/office/powerpoint/2010/main" val="1259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edge">
                                      <p:cBhvr>
                                        <p:cTn id="10" dur="20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1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1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1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500"/>
                                        <p:tgtEl>
                                          <p:spTgt spid="22"/>
                                        </p:tgtEl>
                                      </p:cBhvr>
                                    </p:animEffec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1" grpId="0" animBg="1"/>
      <p:bldP spid="22"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9" name="Rectangle 15"/>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98313" name="Picture 9" descr="58">
            <a:hlinkClick r:id="rId2" action="ppaction://hlinkpres?slideindex=1&amp;slidetit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0"/>
            <a:ext cx="54895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8314" name="Picture 10" descr="图片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3270"/>
            <a:ext cx="2880320" cy="640716"/>
          </a:xfrm>
          <a:prstGeom prst="rect">
            <a:avLst/>
          </a:prstGeom>
          <a:noFill/>
          <a:extLst>
            <a:ext uri="{909E8E84-426E-40DD-AFC4-6F175D3DCCD1}">
              <a14:hiddenFill xmlns:a14="http://schemas.microsoft.com/office/drawing/2010/main">
                <a:solidFill>
                  <a:srgbClr val="FFFFFF"/>
                </a:solidFill>
              </a14:hiddenFill>
            </a:ext>
          </a:extLst>
        </p:spPr>
      </p:pic>
      <p:sp>
        <p:nvSpPr>
          <p:cNvPr id="98316" name="Line 12"/>
          <p:cNvSpPr>
            <a:spLocks noChangeShapeType="1"/>
          </p:cNvSpPr>
          <p:nvPr/>
        </p:nvSpPr>
        <p:spPr bwMode="auto">
          <a:xfrm>
            <a:off x="457200" y="64008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317" name="Line 13"/>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318" name="Line 14"/>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310" name="Text Box 6"/>
          <p:cNvSpPr txBox="1">
            <a:spLocks noChangeArrowheads="1"/>
          </p:cNvSpPr>
          <p:nvPr/>
        </p:nvSpPr>
        <p:spPr bwMode="auto">
          <a:xfrm>
            <a:off x="468313" y="2422629"/>
            <a:ext cx="4140200" cy="646331"/>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latinLnBrk="1"/>
            <a:r>
              <a:rPr kumimoji="1" lang="zh-CN" altLang="en-US" sz="3600" b="1" dirty="0" smtClean="0">
                <a:solidFill>
                  <a:srgbClr val="C00000"/>
                </a:solidFill>
                <a:latin typeface="Tahoma" pitchFamily="34" charset="0"/>
                <a:ea typeface="黑体" pitchFamily="49" charset="-122"/>
              </a:rPr>
              <a:t>请专家批评指正！</a:t>
            </a:r>
            <a:endParaRPr kumimoji="1" lang="en-US" altLang="zh-CN" sz="3600" b="1" dirty="0">
              <a:solidFill>
                <a:srgbClr val="C00000"/>
              </a:solidFill>
              <a:latin typeface="Tahoma" pitchFamily="34" charset="0"/>
              <a:ea typeface="黑体" pitchFamily="49" charset="-122"/>
            </a:endParaRPr>
          </a:p>
        </p:txBody>
      </p:sp>
      <p:sp>
        <p:nvSpPr>
          <p:cNvPr id="98311" name="Text Box 7"/>
          <p:cNvSpPr txBox="1">
            <a:spLocks noChangeArrowheads="1"/>
          </p:cNvSpPr>
          <p:nvPr/>
        </p:nvSpPr>
        <p:spPr bwMode="auto">
          <a:xfrm>
            <a:off x="468313" y="3356992"/>
            <a:ext cx="4175125" cy="64633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latinLnBrk="1"/>
            <a:r>
              <a:rPr kumimoji="1" lang="zh-CN" altLang="en-US" sz="3600" b="1" dirty="0">
                <a:solidFill>
                  <a:srgbClr val="C00000"/>
                </a:solidFill>
                <a:latin typeface="Tahoma" pitchFamily="34" charset="0"/>
                <a:ea typeface="黑体" pitchFamily="49" charset="-122"/>
              </a:rPr>
              <a:t>谢谢！</a:t>
            </a:r>
            <a:endParaRPr kumimoji="1" lang="en-US" altLang="zh-CN" sz="3600" b="1" dirty="0">
              <a:solidFill>
                <a:srgbClr val="C00000"/>
              </a:solidFill>
              <a:latin typeface="Tahoma" pitchFamily="34" charset="0"/>
              <a:ea typeface="黑体" pitchFamily="49" charset="-122"/>
            </a:endParaRPr>
          </a:p>
        </p:txBody>
      </p:sp>
    </p:spTree>
    <p:extLst>
      <p:ext uri="{BB962C8B-B14F-4D97-AF65-F5344CB8AC3E}">
        <p14:creationId xmlns:p14="http://schemas.microsoft.com/office/powerpoint/2010/main" val="1964784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8317"/>
                                        </p:tgtEl>
                                        <p:attrNameLst>
                                          <p:attrName>style.visibility</p:attrName>
                                        </p:attrNameLst>
                                      </p:cBhvr>
                                      <p:to>
                                        <p:strVal val="visible"/>
                                      </p:to>
                                    </p:set>
                                    <p:animEffect transition="in" filter="wipe(left)">
                                      <p:cBhvr>
                                        <p:cTn id="7" dur="500"/>
                                        <p:tgtEl>
                                          <p:spTgt spid="983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8318"/>
                                        </p:tgtEl>
                                        <p:attrNameLst>
                                          <p:attrName>style.visibility</p:attrName>
                                        </p:attrNameLst>
                                      </p:cBhvr>
                                      <p:to>
                                        <p:strVal val="visible"/>
                                      </p:to>
                                    </p:set>
                                    <p:animEffect transition="in" filter="wipe(left)">
                                      <p:cBhvr>
                                        <p:cTn id="10" dur="500"/>
                                        <p:tgtEl>
                                          <p:spTgt spid="983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8316"/>
                                        </p:tgtEl>
                                        <p:attrNameLst>
                                          <p:attrName>style.visibility</p:attrName>
                                        </p:attrNameLst>
                                      </p:cBhvr>
                                      <p:to>
                                        <p:strVal val="visible"/>
                                      </p:to>
                                    </p:set>
                                    <p:animEffect transition="in" filter="wipe(left)">
                                      <p:cBhvr>
                                        <p:cTn id="13" dur="500"/>
                                        <p:tgtEl>
                                          <p:spTgt spid="98316"/>
                                        </p:tgtEl>
                                      </p:cBhvr>
                                    </p:animEffect>
                                  </p:childTnLst>
                                </p:cTn>
                              </p:par>
                              <p:par>
                                <p:cTn id="14" presetID="1" presetClass="entr" presetSubtype="0" fill="hold" grpId="0" nodeType="withEffect">
                                  <p:stCondLst>
                                    <p:cond delay="0"/>
                                  </p:stCondLst>
                                  <p:iterate type="lt">
                                    <p:tmAbs val="100"/>
                                  </p:iterate>
                                  <p:childTnLst>
                                    <p:set>
                                      <p:cBhvr>
                                        <p:cTn id="15" dur="1" fill="hold">
                                          <p:stCondLst>
                                            <p:cond delay="0"/>
                                          </p:stCondLst>
                                        </p:cTn>
                                        <p:tgtEl>
                                          <p:spTgt spid="98310"/>
                                        </p:tgtEl>
                                        <p:attrNameLst>
                                          <p:attrName>style.visibility</p:attrName>
                                        </p:attrNameLst>
                                      </p:cBhvr>
                                      <p:to>
                                        <p:strVal val="visible"/>
                                      </p:to>
                                    </p:set>
                                  </p:childTnLst>
                                </p:cTn>
                              </p:par>
                              <p:par>
                                <p:cTn id="16" presetID="1" presetClass="entr" presetSubtype="0" fill="hold" grpId="0" nodeType="withEffect">
                                  <p:stCondLst>
                                    <p:cond delay="0"/>
                                  </p:stCondLst>
                                  <p:iterate type="lt">
                                    <p:tmAbs val="100"/>
                                  </p:iterate>
                                  <p:childTnLst>
                                    <p:set>
                                      <p:cBhvr>
                                        <p:cTn id="17" dur="1" fill="hold">
                                          <p:stCondLst>
                                            <p:cond delay="0"/>
                                          </p:stCondLst>
                                        </p:cTn>
                                        <p:tgtEl>
                                          <p:spTgt spid="98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6" grpId="0" animBg="1"/>
      <p:bldP spid="98317" grpId="0" animBg="1"/>
      <p:bldP spid="98318" grpId="0" animBg="1"/>
      <p:bldP spid="98310" grpId="0"/>
      <p:bldP spid="983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16" y="1197882"/>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9502" y="2276872"/>
            <a:ext cx="16122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研究背景</a:t>
            </a:r>
            <a:endParaRPr lang="en-US" altLang="zh-CN" sz="2800" b="1" dirty="0" smtClean="0">
              <a:solidFill>
                <a:srgbClr val="CC0000"/>
              </a:solidFill>
              <a:latin typeface="Arial Black" pitchFamily="34" charset="0"/>
              <a:ea typeface="黑体" pitchFamily="49" charset="-122"/>
            </a:endParaRPr>
          </a:p>
          <a:p>
            <a:pPr algn="ctr" eaLnBrk="1" hangingPunct="1"/>
            <a:r>
              <a:rPr lang="zh-CN" altLang="en-US" sz="2800" b="1" dirty="0" smtClean="0">
                <a:solidFill>
                  <a:srgbClr val="CC0000"/>
                </a:solidFill>
                <a:latin typeface="Arial Black" pitchFamily="34" charset="0"/>
                <a:ea typeface="黑体" pitchFamily="49" charset="-122"/>
              </a:rPr>
              <a:t>（大）</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483768" y="980728"/>
            <a:ext cx="6480720" cy="538609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400" b="1" dirty="0" smtClean="0"/>
              <a:t>          </a:t>
            </a:r>
            <a:r>
              <a:rPr lang="en-US" altLang="zh-CN" sz="2800" b="1" dirty="0" smtClean="0"/>
              <a:t>2</a:t>
            </a:r>
            <a:r>
              <a:rPr lang="zh-CN" altLang="en-US" sz="2800" b="1" dirty="0" smtClean="0"/>
              <a:t>、</a:t>
            </a:r>
            <a:r>
              <a:rPr lang="zh-CN" altLang="zh-CN" sz="2800" b="1" dirty="0" smtClean="0"/>
              <a:t>作为</a:t>
            </a:r>
            <a:r>
              <a:rPr lang="zh-CN" altLang="zh-CN" sz="2800" b="1" dirty="0"/>
              <a:t>英语报刊阅读课程教学载体的传统教材的优势与</a:t>
            </a:r>
            <a:r>
              <a:rPr lang="zh-CN" altLang="zh-CN" sz="2800" b="1" dirty="0" smtClean="0"/>
              <a:t>不足</a:t>
            </a:r>
            <a:endParaRPr lang="en-US" altLang="zh-CN" sz="2800" b="1" dirty="0" smtClean="0"/>
          </a:p>
          <a:p>
            <a:r>
              <a:rPr lang="zh-CN" altLang="en-US" sz="2400" b="1" dirty="0" smtClean="0">
                <a:solidFill>
                  <a:srgbClr val="FF0000"/>
                </a:solidFill>
              </a:rPr>
              <a:t>优势：</a:t>
            </a:r>
            <a:endParaRPr lang="en-US" altLang="zh-CN" sz="2400" b="1" dirty="0" smtClean="0">
              <a:solidFill>
                <a:srgbClr val="FF0000"/>
              </a:solidFill>
            </a:endParaRPr>
          </a:p>
          <a:p>
            <a:pPr marL="800100" lvl="1" indent="-342900" algn="just">
              <a:buFont typeface="Wingdings" pitchFamily="2" charset="2"/>
              <a:buChar char="Ø"/>
            </a:pPr>
            <a:r>
              <a:rPr lang="zh-CN" altLang="zh-CN" sz="2400" dirty="0">
                <a:latin typeface="楷体" pitchFamily="49" charset="-122"/>
                <a:ea typeface="楷体" pitchFamily="49" charset="-122"/>
              </a:rPr>
              <a:t>在学习系统性和知识的渐进性上有其</a:t>
            </a:r>
            <a:r>
              <a:rPr lang="zh-CN" altLang="zh-CN" sz="2400" dirty="0" smtClean="0">
                <a:latin typeface="楷体" pitchFamily="49" charset="-122"/>
                <a:ea typeface="楷体" pitchFamily="49" charset="-122"/>
              </a:rPr>
              <a:t>独到之处</a:t>
            </a:r>
            <a:r>
              <a:rPr lang="zh-CN" altLang="en-US"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marL="800100" lvl="1" indent="-342900" algn="just">
              <a:buFont typeface="Wingdings" pitchFamily="2" charset="2"/>
              <a:buChar char="Ø"/>
            </a:pPr>
            <a:r>
              <a:rPr lang="zh-CN" altLang="zh-CN" sz="2400" dirty="0" smtClean="0">
                <a:latin typeface="楷体" pitchFamily="49" charset="-122"/>
                <a:ea typeface="楷体" pitchFamily="49" charset="-122"/>
              </a:rPr>
              <a:t>系统性强</a:t>
            </a:r>
            <a:r>
              <a:rPr lang="zh-CN" altLang="en-US"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marL="800100" lvl="1" indent="-342900" algn="just">
              <a:buFont typeface="Wingdings" pitchFamily="2" charset="2"/>
              <a:buChar char="Ø"/>
            </a:pPr>
            <a:r>
              <a:rPr lang="zh-CN" altLang="zh-CN" sz="2400" dirty="0" smtClean="0">
                <a:latin typeface="楷体" pitchFamily="49" charset="-122"/>
                <a:ea typeface="楷体" pitchFamily="49" charset="-122"/>
              </a:rPr>
              <a:t>循序渐进</a:t>
            </a:r>
            <a:r>
              <a:rPr lang="zh-CN" altLang="zh-CN" sz="2400" dirty="0">
                <a:latin typeface="楷体" pitchFamily="49" charset="-122"/>
                <a:ea typeface="楷体" pitchFamily="49" charset="-122"/>
              </a:rPr>
              <a:t>体现学习各阶段的任务与</a:t>
            </a:r>
            <a:r>
              <a:rPr lang="zh-CN" altLang="zh-CN" sz="2400" dirty="0" smtClean="0">
                <a:latin typeface="楷体" pitchFamily="49" charset="-122"/>
                <a:ea typeface="楷体" pitchFamily="49" charset="-122"/>
              </a:rPr>
              <a:t>目标</a:t>
            </a:r>
            <a:r>
              <a:rPr lang="zh-CN" altLang="en-US"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marL="800100" lvl="1" indent="-342900" algn="just">
              <a:buFont typeface="Wingdings" pitchFamily="2" charset="2"/>
              <a:buChar char="Ø"/>
            </a:pPr>
            <a:r>
              <a:rPr lang="zh-CN" altLang="zh-CN" sz="2400" dirty="0" smtClean="0">
                <a:latin typeface="楷体" pitchFamily="49" charset="-122"/>
                <a:ea typeface="楷体" pitchFamily="49" charset="-122"/>
              </a:rPr>
              <a:t>词汇</a:t>
            </a:r>
            <a:r>
              <a:rPr lang="zh-CN" altLang="zh-CN" sz="2400" dirty="0">
                <a:latin typeface="楷体" pitchFamily="49" charset="-122"/>
                <a:ea typeface="楷体" pitchFamily="49" charset="-122"/>
              </a:rPr>
              <a:t>出现及使用频率控制</a:t>
            </a:r>
            <a:r>
              <a:rPr lang="zh-CN" altLang="zh-CN" sz="2400" dirty="0" smtClean="0">
                <a:latin typeface="楷体" pitchFamily="49" charset="-122"/>
                <a:ea typeface="楷体" pitchFamily="49" charset="-122"/>
              </a:rPr>
              <a:t>得当</a:t>
            </a:r>
            <a:r>
              <a:rPr lang="zh-CN" altLang="en-US"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marL="800100" lvl="1" indent="-342900" algn="just">
              <a:buFont typeface="Wingdings" pitchFamily="2" charset="2"/>
              <a:buChar char="Ø"/>
            </a:pPr>
            <a:r>
              <a:rPr lang="zh-CN" altLang="zh-CN" sz="2400" dirty="0" smtClean="0">
                <a:latin typeface="楷体" pitchFamily="49" charset="-122"/>
                <a:ea typeface="楷体" pitchFamily="49" charset="-122"/>
              </a:rPr>
              <a:t>对</a:t>
            </a:r>
            <a:r>
              <a:rPr lang="zh-CN" altLang="zh-CN" sz="2400" dirty="0">
                <a:latin typeface="楷体" pitchFamily="49" charset="-122"/>
                <a:ea typeface="楷体" pitchFamily="49" charset="-122"/>
              </a:rPr>
              <a:t>学习的预期结果相对明了</a:t>
            </a:r>
            <a:r>
              <a:rPr lang="zh-CN" altLang="en-US" sz="2400" dirty="0">
                <a:latin typeface="楷体" pitchFamily="49" charset="-122"/>
                <a:ea typeface="楷体" pitchFamily="49" charset="-122"/>
              </a:rPr>
              <a:t>。</a:t>
            </a:r>
            <a:endParaRPr lang="en-US" altLang="zh-CN" sz="2400" dirty="0">
              <a:latin typeface="楷体" pitchFamily="49" charset="-122"/>
              <a:ea typeface="楷体" pitchFamily="49" charset="-122"/>
            </a:endParaRPr>
          </a:p>
          <a:p>
            <a:r>
              <a:rPr lang="zh-CN" altLang="en-US" sz="2400" b="1" dirty="0">
                <a:solidFill>
                  <a:srgbClr val="FF0000"/>
                </a:solidFill>
              </a:rPr>
              <a:t>不足：</a:t>
            </a:r>
            <a:endParaRPr lang="en-US" altLang="zh-CN" sz="2400" b="1" dirty="0">
              <a:solidFill>
                <a:srgbClr val="FF0000"/>
              </a:solidFill>
            </a:endParaRPr>
          </a:p>
          <a:p>
            <a:pPr marL="800100" lvl="1" indent="-342900" algn="just">
              <a:buFont typeface="Wingdings" pitchFamily="2" charset="2"/>
              <a:buChar char="Ø"/>
            </a:pPr>
            <a:r>
              <a:rPr lang="zh-CN" altLang="zh-CN" sz="2400" dirty="0">
                <a:latin typeface="楷体" pitchFamily="49" charset="-122"/>
                <a:ea typeface="楷体" pitchFamily="49" charset="-122"/>
              </a:rPr>
              <a:t>教材难度把握不一，有些偏难，有些偏易；</a:t>
            </a:r>
            <a:endParaRPr lang="en-US" altLang="zh-CN" sz="2400" dirty="0">
              <a:latin typeface="楷体" pitchFamily="49" charset="-122"/>
              <a:ea typeface="楷体" pitchFamily="49" charset="-122"/>
            </a:endParaRPr>
          </a:p>
          <a:p>
            <a:pPr marL="800100" lvl="1" indent="-342900" algn="just">
              <a:buFont typeface="Wingdings" pitchFamily="2" charset="2"/>
              <a:buChar char="Ø"/>
            </a:pPr>
            <a:r>
              <a:rPr lang="zh-CN" altLang="zh-CN" sz="2400" dirty="0">
                <a:latin typeface="楷体" pitchFamily="49" charset="-122"/>
                <a:ea typeface="楷体" pitchFamily="49" charset="-122"/>
              </a:rPr>
              <a:t>教学侧重点不一，有些重背景知识讲解，有些则重文章讲解</a:t>
            </a:r>
            <a:r>
              <a:rPr lang="zh-CN" altLang="zh-CN"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marL="800100" lvl="1" indent="-342900" algn="just">
              <a:buFont typeface="Wingdings" pitchFamily="2" charset="2"/>
              <a:buChar char="Ø"/>
            </a:pPr>
            <a:r>
              <a:rPr lang="zh-CN" altLang="zh-CN" sz="2400" dirty="0" smtClean="0">
                <a:latin typeface="楷体" pitchFamily="49" charset="-122"/>
                <a:ea typeface="楷体" pitchFamily="49" charset="-122"/>
              </a:rPr>
              <a:t>时效性</a:t>
            </a:r>
            <a:r>
              <a:rPr lang="zh-CN" altLang="zh-CN" sz="2400" dirty="0">
                <a:latin typeface="楷体" pitchFamily="49" charset="-122"/>
                <a:ea typeface="楷体" pitchFamily="49" charset="-122"/>
              </a:rPr>
              <a:t>差，</a:t>
            </a:r>
            <a:r>
              <a:rPr lang="zh-CN" altLang="zh-CN" sz="2400" dirty="0" smtClean="0">
                <a:latin typeface="楷体" pitchFamily="49" charset="-122"/>
                <a:ea typeface="楷体" pitchFamily="49" charset="-122"/>
              </a:rPr>
              <a:t>新闻</a:t>
            </a:r>
            <a:r>
              <a:rPr lang="zh-CN" altLang="en-US" sz="2400" dirty="0" smtClean="0">
                <a:latin typeface="楷体" pitchFamily="49" charset="-122"/>
                <a:ea typeface="楷体" pitchFamily="49" charset="-122"/>
              </a:rPr>
              <a:t>早已成</a:t>
            </a:r>
            <a:r>
              <a:rPr lang="zh-CN"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旧</a:t>
            </a:r>
            <a:r>
              <a:rPr lang="zh-CN" altLang="zh-CN" sz="2400" dirty="0" smtClean="0">
                <a:latin typeface="楷体" pitchFamily="49" charset="-122"/>
                <a:ea typeface="楷体" pitchFamily="49" charset="-122"/>
              </a:rPr>
              <a:t>”</a:t>
            </a:r>
            <a:r>
              <a:rPr lang="zh-CN" altLang="zh-CN" sz="2400" dirty="0">
                <a:latin typeface="楷体" pitchFamily="49" charset="-122"/>
                <a:ea typeface="楷体" pitchFamily="49" charset="-122"/>
              </a:rPr>
              <a:t>闻</a:t>
            </a:r>
            <a:r>
              <a:rPr lang="zh-CN" altLang="en-US" sz="2400" dirty="0" smtClean="0">
                <a:latin typeface="楷体" pitchFamily="49" charset="-122"/>
                <a:ea typeface="楷体" pitchFamily="49" charset="-122"/>
              </a:rPr>
              <a:t>。</a:t>
            </a:r>
            <a:endParaRPr lang="zh-CN" altLang="en-US" sz="2000" dirty="0"/>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334169">
            <a:off x="539552" y="4869160"/>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7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wipe(left)">
                                      <p:cBhvr>
                                        <p:cTn id="40" dur="5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wipe(left)">
                                      <p:cBhvr>
                                        <p:cTn id="45" dur="500"/>
                                        <p:tgtEl>
                                          <p:spTgt spid="2">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wipe(left)">
                                      <p:cBhvr>
                                        <p:cTn id="5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研究背景</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514600" y="1103253"/>
            <a:ext cx="6305872" cy="34778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zh-CN" sz="2800" b="1" dirty="0"/>
              <a:t>《</a:t>
            </a:r>
            <a:r>
              <a:rPr lang="en-US" altLang="zh-CN" sz="2800" b="1" dirty="0"/>
              <a:t>21</a:t>
            </a:r>
            <a:r>
              <a:rPr lang="zh-CN" altLang="zh-CN" sz="2800" b="1" dirty="0"/>
              <a:t>世纪英文报》的特点研究 </a:t>
            </a:r>
            <a:endParaRPr lang="en-US" altLang="zh-CN" sz="2800" b="1" dirty="0" smtClean="0"/>
          </a:p>
          <a:p>
            <a:r>
              <a:rPr lang="zh-CN" altLang="zh-CN" sz="2400" dirty="0" smtClean="0">
                <a:latin typeface="楷体" pitchFamily="49" charset="-122"/>
                <a:ea typeface="楷体" pitchFamily="49" charset="-122"/>
              </a:rPr>
              <a:t>《</a:t>
            </a:r>
            <a:r>
              <a:rPr lang="en-US" altLang="zh-CN" sz="2400" dirty="0">
                <a:latin typeface="楷体" pitchFamily="49" charset="-122"/>
                <a:ea typeface="楷体" pitchFamily="49" charset="-122"/>
              </a:rPr>
              <a:t>21</a:t>
            </a:r>
            <a:r>
              <a:rPr lang="zh-CN" altLang="zh-CN" sz="2400" dirty="0">
                <a:latin typeface="楷体" pitchFamily="49" charset="-122"/>
                <a:ea typeface="楷体" pitchFamily="49" charset="-122"/>
              </a:rPr>
              <a:t>世纪英文报》报纸本身优势</a:t>
            </a:r>
            <a:r>
              <a:rPr lang="zh-CN" altLang="zh-CN" sz="2400" dirty="0" smtClean="0">
                <a:latin typeface="楷体" pitchFamily="49" charset="-122"/>
                <a:ea typeface="楷体" pitchFamily="49" charset="-122"/>
              </a:rPr>
              <a:t>明显</a:t>
            </a:r>
            <a:r>
              <a:rPr lang="zh-CN" altLang="en-US"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marL="342900" indent="-342900">
              <a:buFont typeface="Wingdings" pitchFamily="2" charset="2"/>
              <a:buChar char="Ø"/>
            </a:pPr>
            <a:r>
              <a:rPr lang="zh-CN" altLang="zh-CN" sz="2400" dirty="0" smtClean="0">
                <a:latin typeface="楷体" pitchFamily="49" charset="-122"/>
                <a:ea typeface="楷体" pitchFamily="49" charset="-122"/>
              </a:rPr>
              <a:t>内容</a:t>
            </a:r>
            <a:r>
              <a:rPr lang="zh-CN" altLang="zh-CN" sz="2400" dirty="0">
                <a:latin typeface="楷体" pitchFamily="49" charset="-122"/>
                <a:ea typeface="楷体" pitchFamily="49" charset="-122"/>
              </a:rPr>
              <a:t>更新及时</a:t>
            </a:r>
            <a:r>
              <a:rPr lang="zh-CN" altLang="zh-CN"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marL="342900" indent="-342900">
              <a:buFont typeface="Wingdings" pitchFamily="2" charset="2"/>
              <a:buChar char="Ø"/>
            </a:pPr>
            <a:r>
              <a:rPr lang="zh-CN" altLang="zh-CN" sz="2400" dirty="0" smtClean="0">
                <a:latin typeface="楷体" pitchFamily="49" charset="-122"/>
                <a:ea typeface="楷体" pitchFamily="49" charset="-122"/>
              </a:rPr>
              <a:t>知识</a:t>
            </a:r>
            <a:r>
              <a:rPr lang="en-US" altLang="zh-CN" sz="2400" dirty="0">
                <a:latin typeface="楷体" pitchFamily="49" charset="-122"/>
                <a:ea typeface="楷体" pitchFamily="49" charset="-122"/>
              </a:rPr>
              <a:t>”(</a:t>
            </a:r>
            <a:r>
              <a:rPr lang="zh-CN" altLang="zh-CN" sz="2400" dirty="0">
                <a:latin typeface="楷体" pitchFamily="49" charset="-122"/>
                <a:ea typeface="楷体" pitchFamily="49" charset="-122"/>
              </a:rPr>
              <a:t>包括单词、短语及句型</a:t>
            </a:r>
            <a:r>
              <a:rPr lang="en-US" altLang="zh-CN" sz="2400" dirty="0">
                <a:latin typeface="楷体" pitchFamily="49" charset="-122"/>
                <a:ea typeface="楷体" pitchFamily="49" charset="-122"/>
              </a:rPr>
              <a:t>)</a:t>
            </a:r>
            <a:r>
              <a:rPr lang="zh-CN" altLang="zh-CN" sz="2400" dirty="0">
                <a:latin typeface="楷体" pitchFamily="49" charset="-122"/>
                <a:ea typeface="楷体" pitchFamily="49" charset="-122"/>
              </a:rPr>
              <a:t>更新及时</a:t>
            </a:r>
            <a:r>
              <a:rPr lang="zh-CN" altLang="zh-CN"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marL="342900" indent="-342900">
              <a:buFont typeface="Wingdings" pitchFamily="2" charset="2"/>
              <a:buChar char="Ø"/>
            </a:pPr>
            <a:r>
              <a:rPr lang="zh-CN" altLang="zh-CN" sz="2400" dirty="0" smtClean="0">
                <a:latin typeface="楷体" pitchFamily="49" charset="-122"/>
                <a:ea typeface="楷体" pitchFamily="49" charset="-122"/>
              </a:rPr>
              <a:t>报纸</a:t>
            </a:r>
            <a:r>
              <a:rPr lang="zh-CN" altLang="zh-CN" sz="2400" dirty="0">
                <a:latin typeface="楷体" pitchFamily="49" charset="-122"/>
                <a:ea typeface="楷体" pitchFamily="49" charset="-122"/>
              </a:rPr>
              <a:t>内容选材接近大学生活，易于被高职学生接受</a:t>
            </a:r>
            <a:r>
              <a:rPr lang="zh-CN" altLang="zh-CN"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marL="342900" indent="-342900">
              <a:buFont typeface="Wingdings" pitchFamily="2" charset="2"/>
              <a:buChar char="Ø"/>
            </a:pPr>
            <a:r>
              <a:rPr lang="zh-CN" altLang="zh-CN" sz="2400" dirty="0" smtClean="0">
                <a:latin typeface="楷体" pitchFamily="49" charset="-122"/>
                <a:ea typeface="楷体" pitchFamily="49" charset="-122"/>
              </a:rPr>
              <a:t>内容</a:t>
            </a:r>
            <a:r>
              <a:rPr lang="zh-CN" altLang="zh-CN" sz="2400" dirty="0">
                <a:latin typeface="楷体" pitchFamily="49" charset="-122"/>
                <a:ea typeface="楷体" pitchFamily="49" charset="-122"/>
              </a:rPr>
              <a:t>涉及广泛（身边事、国家事、国际事），能有效帮助高职学生开阔眼界，了解最新世界大事要闻，与世界同步。</a:t>
            </a: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3" name="Picture 3" descr="图片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97" y="446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图片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13" y="4803948"/>
            <a:ext cx="1022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3" descr="thisweek8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613" y="4803948"/>
            <a:ext cx="1047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descr="thisweek8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4813" y="4803948"/>
            <a:ext cx="1047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5" descr="thisweek8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8413" y="4803948"/>
            <a:ext cx="1047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6" descr="thisweek8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322" y="4804370"/>
            <a:ext cx="1047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7" descr="thisweek8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9122" y="4832945"/>
            <a:ext cx="1047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8" descr="thisweek8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922" y="4832945"/>
            <a:ext cx="1047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 descr="thisweek88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722" y="4832945"/>
            <a:ext cx="1047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47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1500"/>
                                        <p:tgtEl>
                                          <p:spTgt spid="34"/>
                                        </p:tgtEl>
                                      </p:cBhvr>
                                    </p:animEffect>
                                  </p:childTnLst>
                                </p:cTn>
                              </p:par>
                              <p:par>
                                <p:cTn id="14" presetID="16" presetClass="entr" presetSubtype="21"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1500"/>
                                        <p:tgtEl>
                                          <p:spTgt spid="36"/>
                                        </p:tgtEl>
                                      </p:cBhvr>
                                    </p:animEffect>
                                  </p:childTnLst>
                                </p:cTn>
                              </p:par>
                              <p:par>
                                <p:cTn id="17" presetID="16" presetClass="entr" presetSubtype="2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1500"/>
                                        <p:tgtEl>
                                          <p:spTgt spid="35"/>
                                        </p:tgtEl>
                                      </p:cBhvr>
                                    </p:animEffect>
                                  </p:childTnLst>
                                </p:cTn>
                              </p:par>
                              <p:par>
                                <p:cTn id="20" presetID="16" presetClass="entr" presetSubtype="21"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1500"/>
                                        <p:tgtEl>
                                          <p:spTgt spid="37"/>
                                        </p:tgtEl>
                                      </p:cBhvr>
                                    </p:animEffect>
                                  </p:childTnLst>
                                </p:cTn>
                              </p:par>
                              <p:par>
                                <p:cTn id="23" presetID="16" presetClass="entr" presetSubtype="21"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1500"/>
                                        <p:tgtEl>
                                          <p:spTgt spid="38"/>
                                        </p:tgtEl>
                                      </p:cBhvr>
                                    </p:animEffect>
                                  </p:childTnLst>
                                </p:cTn>
                              </p:par>
                              <p:par>
                                <p:cTn id="26" presetID="16" presetClass="entr" presetSubtype="21"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inVertical)">
                                      <p:cBhvr>
                                        <p:cTn id="28" dur="1500"/>
                                        <p:tgtEl>
                                          <p:spTgt spid="39"/>
                                        </p:tgtEl>
                                      </p:cBhvr>
                                    </p:animEffect>
                                  </p:childTnLst>
                                </p:cTn>
                              </p:par>
                              <p:par>
                                <p:cTn id="29" presetID="16" presetClass="entr" presetSubtype="2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1500"/>
                                        <p:tgtEl>
                                          <p:spTgt spid="40"/>
                                        </p:tgtEl>
                                      </p:cBhvr>
                                    </p:animEffect>
                                  </p:childTnLst>
                                </p:cTn>
                              </p:par>
                              <p:par>
                                <p:cTn id="32" presetID="16" presetClass="entr" presetSubtype="21"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1500"/>
                                        <p:tgtEl>
                                          <p:spTgt spid="41"/>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wipe(left)">
                                      <p:cBhvr>
                                        <p:cTn id="38" dur="1500"/>
                                        <p:tgtEl>
                                          <p:spTgt spid="2">
                                            <p:txEl>
                                              <p:pRg st="1" end="1"/>
                                            </p:txEl>
                                          </p:spTgt>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left)">
                                      <p:cBhvr>
                                        <p:cTn id="42" dur="1500"/>
                                        <p:tgtEl>
                                          <p:spTgt spid="2">
                                            <p:txEl>
                                              <p:pRg st="2" end="2"/>
                                            </p:txEl>
                                          </p:spTgt>
                                        </p:tgtEl>
                                      </p:cBhvr>
                                    </p:animEffect>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wipe(left)">
                                      <p:cBhvr>
                                        <p:cTn id="46" dur="1500"/>
                                        <p:tgtEl>
                                          <p:spTgt spid="2">
                                            <p:txEl>
                                              <p:pRg st="3" end="3"/>
                                            </p:txEl>
                                          </p:spTgt>
                                        </p:tgtEl>
                                      </p:cBhvr>
                                    </p:animEffect>
                                  </p:childTnLst>
                                </p:cTn>
                              </p:par>
                            </p:childTnLst>
                          </p:cTn>
                        </p:par>
                        <p:par>
                          <p:cTn id="47" fill="hold">
                            <p:stCondLst>
                              <p:cond delay="6500"/>
                            </p:stCondLst>
                            <p:childTnLst>
                              <p:par>
                                <p:cTn id="48" presetID="22" presetClass="entr" presetSubtype="8" fill="hold" nodeType="afterEffect">
                                  <p:stCondLst>
                                    <p:cond delay="0"/>
                                  </p:stCondLst>
                                  <p:childTnLst>
                                    <p:set>
                                      <p:cBhvr>
                                        <p:cTn id="49" dur="1" fill="hold">
                                          <p:stCondLst>
                                            <p:cond delay="0"/>
                                          </p:stCondLst>
                                        </p:cTn>
                                        <p:tgtEl>
                                          <p:spTgt spid="2">
                                            <p:txEl>
                                              <p:pRg st="4" end="4"/>
                                            </p:txEl>
                                          </p:spTgt>
                                        </p:tgtEl>
                                        <p:attrNameLst>
                                          <p:attrName>style.visibility</p:attrName>
                                        </p:attrNameLst>
                                      </p:cBhvr>
                                      <p:to>
                                        <p:strVal val="visible"/>
                                      </p:to>
                                    </p:set>
                                    <p:animEffect transition="in" filter="wipe(left)">
                                      <p:cBhvr>
                                        <p:cTn id="50" dur="1500"/>
                                        <p:tgtEl>
                                          <p:spTgt spid="2">
                                            <p:txEl>
                                              <p:pRg st="4" end="4"/>
                                            </p:txEl>
                                          </p:spTgt>
                                        </p:tgtEl>
                                      </p:cBhvr>
                                    </p:animEffect>
                                  </p:childTnLst>
                                </p:cTn>
                              </p:par>
                            </p:childTnLst>
                          </p:cTn>
                        </p:par>
                        <p:par>
                          <p:cTn id="51" fill="hold">
                            <p:stCondLst>
                              <p:cond delay="8000"/>
                            </p:stCondLst>
                            <p:childTnLst>
                              <p:par>
                                <p:cTn id="52" presetID="22" presetClass="entr" presetSubtype="8" fill="hold" nodeType="after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animEffect transition="in" filter="wipe(left)">
                                      <p:cBhvr>
                                        <p:cTn id="54"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研究背景</a:t>
            </a:r>
            <a:endParaRPr lang="en-US" altLang="zh-CN" sz="2800" b="1" dirty="0" smtClean="0">
              <a:solidFill>
                <a:srgbClr val="CC0000"/>
              </a:solidFill>
              <a:latin typeface="Arial Black" pitchFamily="34" charset="0"/>
              <a:ea typeface="黑体" pitchFamily="49" charset="-122"/>
            </a:endParaRPr>
          </a:p>
          <a:p>
            <a:pPr algn="ctr" eaLnBrk="1" hangingPunct="1"/>
            <a:r>
              <a:rPr lang="zh-CN" altLang="en-US" sz="2800" b="1" dirty="0" smtClean="0">
                <a:solidFill>
                  <a:srgbClr val="CC0000"/>
                </a:solidFill>
                <a:latin typeface="Arial Black" pitchFamily="34" charset="0"/>
                <a:ea typeface="黑体" pitchFamily="49" charset="-122"/>
              </a:rPr>
              <a:t>（小）</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514600" y="1547946"/>
            <a:ext cx="6449888" cy="35394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b="1" dirty="0" smtClean="0">
                <a:latin typeface="楷体" pitchFamily="49" charset="-122"/>
                <a:ea typeface="楷体" pitchFamily="49" charset="-122"/>
              </a:rPr>
              <a:t>研究基础：</a:t>
            </a:r>
            <a:endParaRPr lang="en-US" altLang="zh-CN" sz="3200" b="1" dirty="0" smtClean="0">
              <a:latin typeface="楷体" pitchFamily="49" charset="-122"/>
              <a:ea typeface="楷体" pitchFamily="49" charset="-122"/>
            </a:endParaRPr>
          </a:p>
          <a:p>
            <a:pPr marL="342900" indent="-342900">
              <a:buFont typeface="Wingdings" pitchFamily="2" charset="2"/>
              <a:buChar char="Ø"/>
            </a:pPr>
            <a:r>
              <a:rPr lang="zh-CN" altLang="en-US" sz="2400" dirty="0">
                <a:latin typeface="楷体" pitchFamily="49" charset="-122"/>
                <a:ea typeface="楷体" pitchFamily="49" charset="-122"/>
              </a:rPr>
              <a:t>已有三年的实践</a:t>
            </a:r>
            <a:r>
              <a:rPr lang="zh-CN" altLang="en-US" sz="2400" dirty="0" smtClean="0">
                <a:latin typeface="楷体" pitchFamily="49" charset="-122"/>
                <a:ea typeface="楷体" pitchFamily="49" charset="-122"/>
              </a:rPr>
              <a:t>经验（</a:t>
            </a:r>
            <a:r>
              <a:rPr lang="en-US" altLang="zh-CN" sz="2400" dirty="0" smtClean="0">
                <a:latin typeface="楷体" pitchFamily="49" charset="-122"/>
                <a:ea typeface="楷体" pitchFamily="49" charset="-122"/>
              </a:rPr>
              <a:t>2008</a:t>
            </a:r>
            <a:r>
              <a:rPr lang="zh-CN" altLang="en-US" sz="2400" dirty="0" smtClean="0">
                <a:latin typeface="楷体" pitchFamily="49" charset="-122"/>
                <a:ea typeface="楷体" pitchFamily="49" charset="-122"/>
              </a:rPr>
              <a:t>年始）</a:t>
            </a:r>
            <a:endParaRPr lang="en-US" altLang="zh-CN" sz="2400" dirty="0">
              <a:latin typeface="楷体" pitchFamily="49" charset="-122"/>
              <a:ea typeface="楷体" pitchFamily="49" charset="-122"/>
            </a:endParaRPr>
          </a:p>
          <a:p>
            <a:pPr marL="342900" indent="-342900">
              <a:buFont typeface="Wingdings" pitchFamily="2" charset="2"/>
              <a:buChar char="Ø"/>
            </a:pPr>
            <a:r>
              <a:rPr lang="en-US" altLang="zh-CN" sz="2400" dirty="0" smtClean="0">
                <a:latin typeface="楷体" pitchFamily="49" charset="-122"/>
                <a:ea typeface="楷体" pitchFamily="49" charset="-122"/>
              </a:rPr>
              <a:t>2008-2010</a:t>
            </a:r>
          </a:p>
          <a:p>
            <a:pPr marL="800100" lvl="1" indent="-342900">
              <a:buFont typeface="Wingdings" pitchFamily="2" charset="2"/>
              <a:buChar char="l"/>
            </a:pPr>
            <a:r>
              <a:rPr lang="zh-CN" altLang="en-US" sz="2400" dirty="0" smtClean="0">
                <a:latin typeface="楷体" pitchFamily="49" charset="-122"/>
                <a:ea typeface="楷体" pitchFamily="49" charset="-122"/>
              </a:rPr>
              <a:t>第</a:t>
            </a:r>
            <a:r>
              <a:rPr lang="en-US" altLang="zh-CN" sz="2400" dirty="0" smtClean="0">
                <a:latin typeface="楷体" pitchFamily="49" charset="-122"/>
                <a:ea typeface="楷体" pitchFamily="49" charset="-122"/>
              </a:rPr>
              <a:t>1</a:t>
            </a: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2</a:t>
            </a:r>
            <a:r>
              <a:rPr lang="zh-CN" altLang="en-US" sz="2400" dirty="0" smtClean="0">
                <a:latin typeface="楷体" pitchFamily="49" charset="-122"/>
                <a:ea typeface="楷体" pitchFamily="49" charset="-122"/>
              </a:rPr>
              <a:t>学期，基础英语阅读（</a:t>
            </a:r>
            <a:r>
              <a:rPr lang="en-US" altLang="zh-CN" sz="2400" dirty="0" smtClean="0">
                <a:latin typeface="楷体" pitchFamily="49" charset="-122"/>
                <a:ea typeface="楷体" pitchFamily="49" charset="-122"/>
              </a:rPr>
              <a:t>4</a:t>
            </a:r>
            <a:r>
              <a:rPr lang="zh-CN" altLang="en-US" sz="2400" dirty="0" smtClean="0">
                <a:latin typeface="楷体" pitchFamily="49" charset="-122"/>
                <a:ea typeface="楷体" pitchFamily="49" charset="-122"/>
              </a:rPr>
              <a:t>课时</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周）</a:t>
            </a:r>
            <a:endParaRPr lang="en-US" altLang="zh-CN" sz="2400" dirty="0" smtClean="0">
              <a:latin typeface="楷体" pitchFamily="49" charset="-122"/>
              <a:ea typeface="楷体" pitchFamily="49" charset="-122"/>
            </a:endParaRPr>
          </a:p>
          <a:p>
            <a:pPr marL="800100" lvl="1" indent="-342900">
              <a:buFont typeface="Wingdings" pitchFamily="2" charset="2"/>
              <a:buChar char="l"/>
            </a:pPr>
            <a:r>
              <a:rPr lang="zh-CN" altLang="en-US" sz="2400" dirty="0" smtClean="0">
                <a:latin typeface="楷体" pitchFamily="49" charset="-122"/>
                <a:ea typeface="楷体" pitchFamily="49" charset="-122"/>
              </a:rPr>
              <a:t>第</a:t>
            </a:r>
            <a:r>
              <a:rPr lang="en-US" altLang="zh-CN" sz="2400" dirty="0" smtClean="0">
                <a:latin typeface="楷体" pitchFamily="49" charset="-122"/>
                <a:ea typeface="楷体" pitchFamily="49" charset="-122"/>
              </a:rPr>
              <a:t>3</a:t>
            </a:r>
            <a:r>
              <a:rPr lang="zh-CN" altLang="en-US" sz="2400" dirty="0" smtClean="0">
                <a:latin typeface="楷体" pitchFamily="49" charset="-122"/>
                <a:ea typeface="楷体" pitchFamily="49" charset="-122"/>
              </a:rPr>
              <a:t>学期，英语报刊阅读（</a:t>
            </a:r>
            <a:r>
              <a:rPr lang="en-US" altLang="zh-CN" sz="2400" dirty="0" smtClean="0">
                <a:latin typeface="楷体" pitchFamily="49" charset="-122"/>
                <a:ea typeface="楷体" pitchFamily="49" charset="-122"/>
              </a:rPr>
              <a:t>2</a:t>
            </a:r>
            <a:r>
              <a:rPr lang="zh-CN" altLang="en-US" sz="2400" dirty="0" smtClean="0">
                <a:latin typeface="楷体" pitchFamily="49" charset="-122"/>
                <a:ea typeface="楷体" pitchFamily="49" charset="-122"/>
              </a:rPr>
              <a:t>课时</a:t>
            </a: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周</a:t>
            </a:r>
            <a:r>
              <a:rPr lang="zh-CN" altLang="en-US"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marL="342900" indent="-342900">
              <a:buFont typeface="Wingdings" pitchFamily="2" charset="2"/>
              <a:buChar char="Ø"/>
            </a:pPr>
            <a:r>
              <a:rPr lang="en-US" altLang="zh-CN" sz="2400" dirty="0" smtClean="0">
                <a:latin typeface="楷体" pitchFamily="49" charset="-122"/>
                <a:ea typeface="楷体" pitchFamily="49" charset="-122"/>
              </a:rPr>
              <a:t>2011</a:t>
            </a:r>
            <a:r>
              <a:rPr lang="zh-CN" altLang="en-US" sz="2400" dirty="0" smtClean="0">
                <a:latin typeface="楷体" pitchFamily="49" charset="-122"/>
                <a:ea typeface="楷体" pitchFamily="49" charset="-122"/>
              </a:rPr>
              <a:t>年，调整课程设置</a:t>
            </a:r>
            <a:endParaRPr lang="en-US" altLang="zh-CN" sz="2400" dirty="0" smtClean="0">
              <a:latin typeface="楷体" pitchFamily="49" charset="-122"/>
              <a:ea typeface="楷体" pitchFamily="49" charset="-122"/>
            </a:endParaRPr>
          </a:p>
          <a:p>
            <a:pPr marL="800100" lvl="1" indent="-342900">
              <a:buFont typeface="Wingdings" pitchFamily="2" charset="2"/>
              <a:buChar char="l"/>
            </a:pPr>
            <a:r>
              <a:rPr lang="en-US" altLang="zh-CN" sz="2400" dirty="0" smtClean="0">
                <a:latin typeface="楷体" pitchFamily="49" charset="-122"/>
                <a:ea typeface="楷体" pitchFamily="49" charset="-122"/>
              </a:rPr>
              <a:t>3</a:t>
            </a:r>
            <a:r>
              <a:rPr lang="zh-CN" altLang="en-US" sz="2400" dirty="0" smtClean="0">
                <a:latin typeface="楷体" pitchFamily="49" charset="-122"/>
                <a:ea typeface="楷体" pitchFamily="49" charset="-122"/>
              </a:rPr>
              <a:t>学期全部开设英语报刊阅读（</a:t>
            </a:r>
            <a:r>
              <a:rPr lang="en-US" altLang="zh-CN" sz="2400" dirty="0" smtClean="0">
                <a:latin typeface="楷体" pitchFamily="49" charset="-122"/>
                <a:ea typeface="楷体" pitchFamily="49" charset="-122"/>
              </a:rPr>
              <a:t>4</a:t>
            </a:r>
            <a:r>
              <a:rPr lang="zh-CN" altLang="en-US" sz="2400" dirty="0" smtClean="0">
                <a:latin typeface="楷体" pitchFamily="49" charset="-122"/>
                <a:ea typeface="楷体" pitchFamily="49" charset="-122"/>
              </a:rPr>
              <a:t>课时</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周）</a:t>
            </a:r>
            <a:endParaRPr lang="en-US" altLang="zh-CN" sz="2400" dirty="0" smtClean="0">
              <a:latin typeface="楷体" pitchFamily="49" charset="-122"/>
              <a:ea typeface="楷体" pitchFamily="49" charset="-122"/>
            </a:endParaRPr>
          </a:p>
          <a:p>
            <a:pPr marL="800100" lvl="1" indent="-342900">
              <a:buFont typeface="Wingdings" pitchFamily="2" charset="2"/>
              <a:buChar char="l"/>
            </a:pPr>
            <a:r>
              <a:rPr lang="zh-CN" altLang="en-US" sz="2400" dirty="0" smtClean="0">
                <a:latin typeface="楷体" pitchFamily="49" charset="-122"/>
                <a:ea typeface="楷体" pitchFamily="49" charset="-122"/>
              </a:rPr>
              <a:t>由过去的基础英语阅读为主</a:t>
            </a:r>
            <a:endParaRPr lang="en-US" altLang="zh-CN" sz="2400" dirty="0">
              <a:latin typeface="楷体" pitchFamily="49" charset="-122"/>
              <a:ea typeface="楷体" pitchFamily="49" charset="-122"/>
            </a:endParaRPr>
          </a:p>
          <a:p>
            <a:pPr lvl="1"/>
            <a:r>
              <a:rPr lang="zh-CN" altLang="en-US" sz="2400" dirty="0" smtClean="0">
                <a:latin typeface="楷体" pitchFamily="49" charset="-122"/>
                <a:ea typeface="楷体" pitchFamily="49" charset="-122"/>
              </a:rPr>
              <a:t>  以报刊阅读为主，辅以基础阅读</a:t>
            </a:r>
            <a:endParaRPr lang="zh-CN" altLang="zh-CN" sz="2400" dirty="0">
              <a:latin typeface="楷体" pitchFamily="49" charset="-122"/>
              <a:ea typeface="楷体" pitchFamily="49" charset="-122"/>
            </a:endParaRP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3" name="Picture 3" descr="图片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97" y="44624"/>
            <a:ext cx="3082251"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直接箭头连接符 31"/>
          <p:cNvCxnSpPr/>
          <p:nvPr/>
        </p:nvCxnSpPr>
        <p:spPr>
          <a:xfrm>
            <a:off x="7164288" y="4437112"/>
            <a:ext cx="66666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31" descr="图片1">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8" descr="40bn">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9654754">
            <a:off x="539865" y="4941481"/>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66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left)">
                                      <p:cBhvr>
                                        <p:cTn id="13" dur="1500"/>
                                        <p:tgtEl>
                                          <p:spTgt spid="2">
                                            <p:txEl>
                                              <p:pRg st="0" end="0"/>
                                            </p:txEl>
                                          </p:spTgt>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1500"/>
                                        <p:tgtEl>
                                          <p:spTgt spid="2">
                                            <p:txEl>
                                              <p:pRg st="1" end="1"/>
                                            </p:txEl>
                                          </p:spTgt>
                                        </p:tgtEl>
                                      </p:cBhvr>
                                    </p:animEffect>
                                  </p:childTnLst>
                                </p:cTn>
                              </p:par>
                            </p:childTnLst>
                          </p:cTn>
                        </p:par>
                        <p:par>
                          <p:cTn id="18" fill="hold">
                            <p:stCondLst>
                              <p:cond delay="3500"/>
                            </p:stCondLst>
                            <p:childTnLst>
                              <p:par>
                                <p:cTn id="19" presetID="22" presetClass="entr" presetSubtype="8"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1500"/>
                                        <p:tgtEl>
                                          <p:spTgt spid="2">
                                            <p:txEl>
                                              <p:pRg st="2" end="2"/>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1500"/>
                                        <p:tgtEl>
                                          <p:spTgt spid="2">
                                            <p:txEl>
                                              <p:pRg st="3" end="3"/>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1500"/>
                                        <p:tgtEl>
                                          <p:spTgt spid="2">
                                            <p:txEl>
                                              <p:pRg st="5" end="5"/>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1500"/>
                                        <p:tgtEl>
                                          <p:spTgt spid="2">
                                            <p:txEl>
                                              <p:pRg st="6" end="6"/>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left)">
                                      <p:cBhvr>
                                        <p:cTn id="38" dur="1500"/>
                                        <p:tgtEl>
                                          <p:spTgt spid="2">
                                            <p:txEl>
                                              <p:pRg st="7" end="7"/>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wipe(left)">
                                      <p:cBhvr>
                                        <p:cTn id="45" dur="1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研究目标</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514600" y="1469102"/>
            <a:ext cx="6161856"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AutoNum type="arabicPeriod"/>
            </a:pPr>
            <a:r>
              <a:rPr lang="zh-CN" altLang="en-US" sz="2800" dirty="0" smtClean="0">
                <a:latin typeface="楷体" pitchFamily="49" charset="-122"/>
                <a:ea typeface="楷体" pitchFamily="49" charset="-122"/>
              </a:rPr>
              <a:t>以</a:t>
            </a:r>
            <a:r>
              <a:rPr lang="en-US" altLang="zh-CN" sz="2800" dirty="0" smtClean="0">
                <a:latin typeface="楷体" pitchFamily="49" charset="-122"/>
                <a:ea typeface="楷体" pitchFamily="49" charset="-122"/>
              </a:rPr>
              <a:t>《21</a:t>
            </a:r>
            <a:r>
              <a:rPr lang="zh-CN" altLang="en-US" sz="2800" dirty="0" smtClean="0">
                <a:latin typeface="楷体" pitchFamily="49" charset="-122"/>
                <a:ea typeface="楷体" pitchFamily="49" charset="-122"/>
              </a:rPr>
              <a:t>世纪英文报</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作为英语报刊阅读教学载体的有效性</a:t>
            </a:r>
            <a:endParaRPr lang="en-US" altLang="zh-CN" sz="2800" dirty="0" smtClean="0">
              <a:latin typeface="楷体" pitchFamily="49" charset="-122"/>
              <a:ea typeface="楷体" pitchFamily="49" charset="-122"/>
            </a:endParaRPr>
          </a:p>
          <a:p>
            <a:pPr marL="342900" indent="-342900">
              <a:buAutoNum type="arabicPeriod"/>
            </a:pPr>
            <a:r>
              <a:rPr lang="zh-CN" altLang="en-US" sz="2800" dirty="0" smtClean="0">
                <a:latin typeface="楷体" pitchFamily="49" charset="-122"/>
                <a:ea typeface="楷体" pitchFamily="49" charset="-122"/>
              </a:rPr>
              <a:t>以报刊阅读教学改革作为</a:t>
            </a:r>
            <a:r>
              <a:rPr lang="zh-CN" altLang="en-US" sz="2800" dirty="0">
                <a:latin typeface="楷体" pitchFamily="49" charset="-122"/>
                <a:ea typeface="楷体" pitchFamily="49" charset="-122"/>
              </a:rPr>
              <a:t>英语阅读教学改革的</a:t>
            </a:r>
            <a:r>
              <a:rPr lang="zh-CN" altLang="en-US" sz="2800" dirty="0" smtClean="0">
                <a:latin typeface="楷体" pitchFamily="49" charset="-122"/>
                <a:ea typeface="楷体" pitchFamily="49" charset="-122"/>
              </a:rPr>
              <a:t>突破口的可行性</a:t>
            </a:r>
            <a:r>
              <a:rPr lang="en-US" altLang="zh-CN" sz="2800" dirty="0" smtClean="0">
                <a:latin typeface="楷体" pitchFamily="49" charset="-122"/>
                <a:ea typeface="楷体" pitchFamily="49" charset="-122"/>
              </a:rPr>
              <a:t>     </a:t>
            </a:r>
            <a:endParaRPr lang="zh-CN" altLang="zh-CN" sz="2800" dirty="0">
              <a:latin typeface="楷体" pitchFamily="49" charset="-122"/>
              <a:ea typeface="楷体" pitchFamily="49" charset="-122"/>
            </a:endParaRPr>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514600" y="4995173"/>
            <a:ext cx="616185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dirty="0">
                <a:latin typeface="楷体" pitchFamily="49" charset="-122"/>
                <a:ea typeface="楷体" pitchFamily="49" charset="-122"/>
              </a:rPr>
              <a:t>改革</a:t>
            </a:r>
            <a:r>
              <a:rPr lang="zh-CN" altLang="en-US" sz="2800" dirty="0" smtClean="0">
                <a:latin typeface="楷体" pitchFamily="49" charset="-122"/>
                <a:ea typeface="楷体" pitchFamily="49" charset="-122"/>
              </a:rPr>
              <a:t>英语报刊阅读及英语阅读教学的</a:t>
            </a:r>
            <a:r>
              <a:rPr lang="zh-CN" altLang="en-US" sz="2800" b="1" dirty="0" smtClean="0">
                <a:solidFill>
                  <a:srgbClr val="FF0000"/>
                </a:solidFill>
                <a:latin typeface="楷体" pitchFamily="49" charset="-122"/>
                <a:ea typeface="楷体" pitchFamily="49" charset="-122"/>
              </a:rPr>
              <a:t>教学内容</a:t>
            </a:r>
            <a:r>
              <a:rPr lang="zh-CN" altLang="en-US" sz="2800" b="1" dirty="0">
                <a:solidFill>
                  <a:srgbClr val="FF0000"/>
                </a:solidFill>
                <a:latin typeface="楷体" pitchFamily="49" charset="-122"/>
                <a:ea typeface="楷体" pitchFamily="49" charset="-122"/>
              </a:rPr>
              <a:t>、教学方法及教学手段</a:t>
            </a:r>
            <a:endParaRPr lang="zh-CN" altLang="zh-CN" sz="2800" b="1" dirty="0">
              <a:solidFill>
                <a:srgbClr val="FF0000"/>
              </a:solidFill>
              <a:latin typeface="楷体" pitchFamily="49" charset="-122"/>
              <a:ea typeface="楷体" pitchFamily="49" charset="-122"/>
            </a:endParaRPr>
          </a:p>
        </p:txBody>
      </p:sp>
      <p:pic>
        <p:nvPicPr>
          <p:cNvPr id="19" name="Picture 27" descr="a2-9">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956224" y="4821336"/>
            <a:ext cx="9366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图片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61048"/>
            <a:ext cx="9144000" cy="6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图片1">
            <a:hlinkClick r:id="rId7" action="ppaction://hlinkfi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40bn">
            <a:hlinkClick r:id="rId9"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9654754">
            <a:off x="539865" y="4941481"/>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0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16" presetClass="entr" presetSubtype="37"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1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 name="Picture 10" descr="未标题-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0" y="1233016"/>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23528"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sp>
        <p:nvSpPr>
          <p:cNvPr id="2" name="TextBox 1"/>
          <p:cNvSpPr txBox="1"/>
          <p:nvPr/>
        </p:nvSpPr>
        <p:spPr>
          <a:xfrm>
            <a:off x="2514600" y="1189196"/>
            <a:ext cx="6161856"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AutoNum type="arabicPeriod"/>
            </a:pPr>
            <a:r>
              <a:rPr lang="zh-CN" altLang="en-US" sz="2800" b="1" dirty="0" smtClean="0"/>
              <a:t>研究定位：</a:t>
            </a:r>
            <a:endParaRPr lang="en-US" altLang="zh-CN" sz="2800" b="1" dirty="0" smtClean="0"/>
          </a:p>
          <a:p>
            <a:r>
              <a:rPr lang="zh-CN" altLang="en-US" sz="2800" dirty="0" smtClean="0">
                <a:latin typeface="楷体" pitchFamily="49" charset="-122"/>
                <a:ea typeface="楷体" pitchFamily="49" charset="-122"/>
              </a:rPr>
              <a:t>  实践研究</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老师   导师（</a:t>
            </a:r>
            <a:r>
              <a:rPr lang="en-US" altLang="zh-CN" sz="2800" dirty="0" smtClean="0">
                <a:latin typeface="楷体" pitchFamily="49" charset="-122"/>
                <a:ea typeface="楷体" pitchFamily="49" charset="-122"/>
              </a:rPr>
              <a:t>20%+80%</a:t>
            </a:r>
            <a:r>
              <a:rPr lang="zh-CN" altLang="en-US" sz="2800" dirty="0" smtClean="0">
                <a:latin typeface="楷体" pitchFamily="49" charset="-122"/>
                <a:ea typeface="楷体" pitchFamily="49" charset="-122"/>
              </a:rPr>
              <a:t>）</a:t>
            </a:r>
            <a:endParaRPr lang="en-US" altLang="zh-CN" sz="2800" dirty="0">
              <a:latin typeface="楷体" pitchFamily="49" charset="-122"/>
              <a:ea typeface="楷体" pitchFamily="49" charset="-122"/>
            </a:endParaRPr>
          </a:p>
          <a:p>
            <a:r>
              <a:rPr lang="en-US" altLang="zh-CN" sz="2800" b="1" dirty="0" smtClean="0"/>
              <a:t>2. </a:t>
            </a:r>
            <a:r>
              <a:rPr lang="zh-CN" altLang="en-US" sz="2800" b="1" dirty="0" smtClean="0"/>
              <a:t>研究对象：</a:t>
            </a:r>
            <a:endParaRPr lang="en-US" altLang="zh-CN" sz="2800" b="1" dirty="0" smtClean="0"/>
          </a:p>
          <a:p>
            <a:pPr marL="457200" indent="-457200">
              <a:buFont typeface="Wingdings" pitchFamily="2" charset="2"/>
              <a:buChar char="Ø"/>
            </a:pPr>
            <a:r>
              <a:rPr lang="zh-CN" altLang="en-US" sz="2800" dirty="0" smtClean="0">
                <a:latin typeface="楷体" pitchFamily="49" charset="-122"/>
                <a:ea typeface="楷体" pitchFamily="49" charset="-122"/>
              </a:rPr>
              <a:t>初期</a:t>
            </a:r>
            <a:r>
              <a:rPr lang="zh-CN" altLang="en-US" sz="2800" dirty="0">
                <a:latin typeface="楷体" pitchFamily="49" charset="-122"/>
                <a:ea typeface="楷体" pitchFamily="49" charset="-122"/>
              </a:rPr>
              <a:t>：商务英语专业</a:t>
            </a:r>
            <a:endParaRPr lang="en-US" altLang="zh-CN" sz="2800" dirty="0">
              <a:latin typeface="楷体" pitchFamily="49" charset="-122"/>
              <a:ea typeface="楷体" pitchFamily="49" charset="-122"/>
            </a:endParaRPr>
          </a:p>
          <a:p>
            <a:pPr marL="457200" indent="-457200">
              <a:buFont typeface="Wingdings" pitchFamily="2" charset="2"/>
              <a:buChar char="Ø"/>
            </a:pPr>
            <a:r>
              <a:rPr lang="zh-CN" altLang="en-US" sz="2800" dirty="0" smtClean="0">
                <a:latin typeface="楷体" pitchFamily="49" charset="-122"/>
                <a:ea typeface="楷体" pitchFamily="49" charset="-122"/>
              </a:rPr>
              <a:t>后期</a:t>
            </a:r>
            <a:r>
              <a:rPr lang="zh-CN" altLang="en-US" sz="2800" dirty="0">
                <a:latin typeface="楷体" pitchFamily="49" charset="-122"/>
                <a:ea typeface="楷体" pitchFamily="49" charset="-122"/>
              </a:rPr>
              <a:t>：延展至其他专业方向</a:t>
            </a:r>
            <a:r>
              <a:rPr lang="en-US" altLang="zh-CN" sz="2800" dirty="0">
                <a:latin typeface="楷体" pitchFamily="49" charset="-122"/>
                <a:ea typeface="楷体" pitchFamily="49" charset="-122"/>
              </a:rPr>
              <a:t>—</a:t>
            </a:r>
            <a:r>
              <a:rPr lang="zh-CN" altLang="en-US" sz="2800" dirty="0" smtClean="0">
                <a:latin typeface="楷体" pitchFamily="49" charset="-122"/>
                <a:ea typeface="楷体" pitchFamily="49" charset="-122"/>
              </a:rPr>
              <a:t>儿童  </a:t>
            </a:r>
            <a:r>
              <a:rPr lang="en-US" altLang="zh-CN" sz="2800" dirty="0" smtClean="0">
                <a:latin typeface="楷体" pitchFamily="49" charset="-122"/>
                <a:ea typeface="楷体" pitchFamily="49" charset="-122"/>
              </a:rPr>
              <a:t>	    </a:t>
            </a:r>
            <a:r>
              <a:rPr lang="zh-CN" altLang="en-US" sz="2800" dirty="0" smtClean="0">
                <a:latin typeface="楷体" pitchFamily="49" charset="-122"/>
                <a:ea typeface="楷体" pitchFamily="49" charset="-122"/>
              </a:rPr>
              <a:t>教育</a:t>
            </a:r>
            <a:r>
              <a:rPr lang="zh-CN" altLang="en-US" sz="2800" dirty="0">
                <a:latin typeface="楷体" pitchFamily="49" charset="-122"/>
                <a:ea typeface="楷体" pitchFamily="49" charset="-122"/>
              </a:rPr>
              <a:t>方向</a:t>
            </a:r>
            <a:endParaRPr lang="en-US" altLang="zh-CN" sz="2800" dirty="0">
              <a:latin typeface="楷体" pitchFamily="49" charset="-122"/>
              <a:ea typeface="楷体" pitchFamily="49" charset="-122"/>
            </a:endParaRPr>
          </a:p>
          <a:p>
            <a:pPr marL="342900" indent="-342900">
              <a:buAutoNum type="arabicPeriod" startAt="3"/>
            </a:pPr>
            <a:r>
              <a:rPr lang="zh-CN" altLang="en-US" sz="2800" b="1" dirty="0" smtClean="0"/>
              <a:t>研究方法：</a:t>
            </a:r>
            <a:endParaRPr lang="en-US" altLang="zh-CN" sz="2800" b="1" dirty="0"/>
          </a:p>
          <a:p>
            <a:pPr marL="457200" indent="-457200">
              <a:buFont typeface="Wingdings" pitchFamily="2" charset="2"/>
              <a:buChar char="Ø"/>
            </a:pPr>
            <a:r>
              <a:rPr lang="zh-CN" altLang="en-US" sz="2800" dirty="0" smtClean="0">
                <a:latin typeface="楷体" pitchFamily="49" charset="-122"/>
                <a:ea typeface="楷体" pitchFamily="49" charset="-122"/>
              </a:rPr>
              <a:t>文献研究</a:t>
            </a:r>
            <a:endParaRPr lang="en-US" altLang="zh-CN" sz="2800" dirty="0" smtClean="0">
              <a:latin typeface="楷体" pitchFamily="49" charset="-122"/>
              <a:ea typeface="楷体" pitchFamily="49" charset="-122"/>
            </a:endParaRPr>
          </a:p>
          <a:p>
            <a:pPr marL="457200" indent="-457200">
              <a:buFont typeface="Wingdings" pitchFamily="2" charset="2"/>
              <a:buChar char="Ø"/>
            </a:pPr>
            <a:r>
              <a:rPr lang="zh-CN" altLang="en-US" sz="2800" dirty="0" smtClean="0">
                <a:latin typeface="楷体" pitchFamily="49" charset="-122"/>
                <a:ea typeface="楷体" pitchFamily="49" charset="-122"/>
              </a:rPr>
              <a:t>调查问卷</a:t>
            </a:r>
            <a:endParaRPr lang="en-US" altLang="zh-CN" sz="2800" dirty="0" smtClean="0">
              <a:latin typeface="楷体" pitchFamily="49" charset="-122"/>
              <a:ea typeface="楷体" pitchFamily="49" charset="-122"/>
            </a:endParaRPr>
          </a:p>
          <a:p>
            <a:pPr marL="457200" indent="-457200">
              <a:buFont typeface="Wingdings" pitchFamily="2" charset="2"/>
              <a:buChar char="Ø"/>
            </a:pPr>
            <a:r>
              <a:rPr lang="zh-CN" altLang="en-US" sz="2800" dirty="0" smtClean="0">
                <a:latin typeface="楷体" pitchFamily="49" charset="-122"/>
                <a:ea typeface="楷体" pitchFamily="49" charset="-122"/>
              </a:rPr>
              <a:t>访谈</a:t>
            </a:r>
            <a:endParaRPr lang="en-US" altLang="zh-CN" sz="2800" dirty="0" smtClean="0">
              <a:latin typeface="楷体" pitchFamily="49" charset="-122"/>
              <a:ea typeface="楷体" pitchFamily="49" charset="-122"/>
            </a:endParaRPr>
          </a:p>
          <a:p>
            <a:pPr marL="457200" indent="-457200">
              <a:buFont typeface="Wingdings" pitchFamily="2" charset="2"/>
              <a:buChar char="Ø"/>
            </a:pPr>
            <a:r>
              <a:rPr lang="zh-CN" altLang="en-US" sz="2800" b="1" dirty="0" smtClean="0">
                <a:solidFill>
                  <a:srgbClr val="FF0000"/>
                </a:solidFill>
                <a:latin typeface="楷体" pitchFamily="49" charset="-122"/>
                <a:ea typeface="楷体" pitchFamily="49" charset="-122"/>
              </a:rPr>
              <a:t>进阶式研究</a:t>
            </a:r>
            <a:r>
              <a:rPr lang="en-US" altLang="zh-CN" sz="2800" dirty="0" smtClean="0"/>
              <a:t>       </a:t>
            </a:r>
            <a:endParaRPr lang="zh-CN" altLang="zh-CN" sz="2800" dirty="0"/>
          </a:p>
        </p:txBody>
      </p:sp>
      <p:sp>
        <p:nvSpPr>
          <p:cNvPr id="15" name="TextBox 14"/>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6"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7" name="Picture 18" descr="40bn">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016785">
            <a:off x="560728" y="4941168"/>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97" y="1970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1" descr="图片1">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箭头连接符 9"/>
          <p:cNvCxnSpPr/>
          <p:nvPr/>
        </p:nvCxnSpPr>
        <p:spPr>
          <a:xfrm>
            <a:off x="5508104" y="1916832"/>
            <a:ext cx="43204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11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left)">
                                      <p:cBhvr>
                                        <p:cTn id="29" dur="500"/>
                                        <p:tgtEl>
                                          <p:spTgt spid="2">
                                            <p:txEl>
                                              <p:pRg st="6" end="6"/>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left)">
                                      <p:cBhvr>
                                        <p:cTn id="33" dur="500"/>
                                        <p:tgtEl>
                                          <p:spTgt spid="2">
                                            <p:txEl>
                                              <p:pRg st="7" end="7"/>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left)">
                                      <p:cBhvr>
                                        <p:cTn id="37" dur="500"/>
                                        <p:tgtEl>
                                          <p:spTgt spid="2">
                                            <p:txEl>
                                              <p:pRg st="8" end="8"/>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wipe(left)">
                                      <p:cBhvr>
                                        <p:cTn id="4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938"/>
            <a:ext cx="1905000" cy="423862"/>
          </a:xfrm>
          <a:prstGeom prst="rect">
            <a:avLst/>
          </a:prstGeom>
          <a:noFill/>
          <a:extLst>
            <a:ext uri="{909E8E84-426E-40DD-AFC4-6F175D3DCCD1}">
              <a14:hiddenFill xmlns:a14="http://schemas.microsoft.com/office/drawing/2010/main">
                <a:solidFill>
                  <a:srgbClr val="FFFFFF"/>
                </a:solidFill>
              </a14:hiddenFill>
            </a:ext>
          </a:extLst>
        </p:spPr>
      </p:pic>
      <p:sp>
        <p:nvSpPr>
          <p:cNvPr id="4" name="Line 5"/>
          <p:cNvSpPr>
            <a:spLocks noChangeShapeType="1"/>
          </p:cNvSpPr>
          <p:nvPr/>
        </p:nvSpPr>
        <p:spPr bwMode="auto">
          <a:xfrm>
            <a:off x="457200" y="838200"/>
            <a:ext cx="4114800" cy="0"/>
          </a:xfrm>
          <a:prstGeom prst="line">
            <a:avLst/>
          </a:prstGeom>
          <a:noFill/>
          <a:ln w="1270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Line 6"/>
          <p:cNvSpPr>
            <a:spLocks noChangeShapeType="1"/>
          </p:cNvSpPr>
          <p:nvPr/>
        </p:nvSpPr>
        <p:spPr bwMode="auto">
          <a:xfrm>
            <a:off x="457200" y="762000"/>
            <a:ext cx="82296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14"/>
          <p:cNvSpPr>
            <a:spLocks noChangeShapeType="1"/>
          </p:cNvSpPr>
          <p:nvPr/>
        </p:nvSpPr>
        <p:spPr bwMode="auto">
          <a:xfrm>
            <a:off x="0" y="6400800"/>
            <a:ext cx="9144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TextBox 9"/>
          <p:cNvSpPr txBox="1"/>
          <p:nvPr/>
        </p:nvSpPr>
        <p:spPr>
          <a:xfrm>
            <a:off x="4338159" y="331059"/>
            <a:ext cx="4338297" cy="361637"/>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defPPr>
              <a:defRPr lang="zh-CN"/>
            </a:defPPr>
            <a:lvl1pPr eaLnBrk="0" hangingPunct="0">
              <a:lnSpc>
                <a:spcPct val="125000"/>
              </a:lnSpc>
              <a:defRPr sz="1400" b="1">
                <a:latin typeface="+mn-ea"/>
              </a:defRPr>
            </a:lvl1pPr>
          </a:lstStyle>
          <a:p>
            <a:r>
              <a:rPr lang="zh-CN" altLang="en-US" dirty="0"/>
              <a:t>英文报刊教学与高职英语教学改革课题优秀成果交流</a:t>
            </a:r>
          </a:p>
        </p:txBody>
      </p:sp>
      <p:sp>
        <p:nvSpPr>
          <p:cNvPr id="11" name="Rectangle 4"/>
          <p:cNvSpPr>
            <a:spLocks noChangeArrowheads="1"/>
          </p:cNvSpPr>
          <p:nvPr/>
        </p:nvSpPr>
        <p:spPr bwMode="auto">
          <a:xfrm>
            <a:off x="34751" y="6451739"/>
            <a:ext cx="6913513" cy="361637"/>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nchor="ctr">
            <a:spAutoFit/>
          </a:bodyPr>
          <a:lstStyle/>
          <a:p>
            <a:pPr eaLnBrk="0" hangingPunct="0">
              <a:lnSpc>
                <a:spcPct val="125000"/>
              </a:lnSpc>
            </a:pPr>
            <a:r>
              <a:rPr lang="en-US" altLang="zh-CN" sz="1400" b="1" dirty="0">
                <a:latin typeface="+mn-ea"/>
              </a:rPr>
              <a:t>《21</a:t>
            </a:r>
            <a:r>
              <a:rPr lang="zh-CN" altLang="en-US" sz="1400" b="1" dirty="0">
                <a:latin typeface="+mn-ea"/>
              </a:rPr>
              <a:t>世纪英文报</a:t>
            </a:r>
            <a:r>
              <a:rPr lang="en-US" altLang="zh-CN" sz="1400" b="1" dirty="0">
                <a:latin typeface="+mn-ea"/>
              </a:rPr>
              <a:t>》</a:t>
            </a:r>
            <a:r>
              <a:rPr lang="zh-CN" altLang="en-US" sz="1400" b="1" dirty="0">
                <a:latin typeface="+mn-ea"/>
              </a:rPr>
              <a:t>作为高等职业</a:t>
            </a:r>
            <a:r>
              <a:rPr lang="zh-CN" altLang="en-US" sz="1400" b="1" dirty="0" smtClean="0">
                <a:latin typeface="+mn-ea"/>
              </a:rPr>
              <a:t>院校英语</a:t>
            </a:r>
            <a:r>
              <a:rPr lang="zh-CN" altLang="en-US" sz="1400" b="1" dirty="0">
                <a:latin typeface="+mn-ea"/>
              </a:rPr>
              <a:t>报刊教学载体及英语教学改革突破口的研究 </a:t>
            </a:r>
          </a:p>
        </p:txBody>
      </p:sp>
      <p:pic>
        <p:nvPicPr>
          <p:cNvPr id="13" name="Picture 18" descr="40bn">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654754">
            <a:off x="1093813" y="4705875"/>
            <a:ext cx="1137817" cy="11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未标题-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216" y="1197882"/>
            <a:ext cx="2357162" cy="26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439502" y="240172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研究过程</a:t>
            </a:r>
            <a:endParaRPr lang="en-US" altLang="zh-CN" sz="2800" b="1" dirty="0">
              <a:solidFill>
                <a:srgbClr val="CC0000"/>
              </a:solidFill>
              <a:latin typeface="Arial Black" pitchFamily="34" charset="0"/>
              <a:ea typeface="黑体" pitchFamily="49" charset="-122"/>
            </a:endParaRPr>
          </a:p>
        </p:txBody>
      </p:sp>
      <p:pic>
        <p:nvPicPr>
          <p:cNvPr id="16" name="Picture 10" descr="未标题-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897881" y="1230912"/>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未标题-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898827" y="2385783"/>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未标题-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898827" y="3609919"/>
            <a:ext cx="789344" cy="31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1">
            <a:hlinkClick r:id="rId6" action="ppaction://hlinksldjump"/>
          </p:cNvPr>
          <p:cNvSpPr txBox="1">
            <a:spLocks noChangeArrowheads="1"/>
          </p:cNvSpPr>
          <p:nvPr/>
        </p:nvSpPr>
        <p:spPr bwMode="auto">
          <a:xfrm>
            <a:off x="4256872" y="4869160"/>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第三阶段</a:t>
            </a:r>
            <a:endParaRPr lang="en-US" altLang="zh-CN" sz="2800" b="1" dirty="0">
              <a:solidFill>
                <a:srgbClr val="CC0000"/>
              </a:solidFill>
              <a:latin typeface="Arial Black" pitchFamily="34" charset="0"/>
              <a:ea typeface="黑体" pitchFamily="49" charset="-122"/>
            </a:endParaRPr>
          </a:p>
        </p:txBody>
      </p:sp>
      <p:sp>
        <p:nvSpPr>
          <p:cNvPr id="23" name="Text Box 11">
            <a:hlinkClick r:id="rId7" action="ppaction://hlinksldjump"/>
          </p:cNvPr>
          <p:cNvSpPr txBox="1">
            <a:spLocks noChangeArrowheads="1"/>
          </p:cNvSpPr>
          <p:nvPr/>
        </p:nvSpPr>
        <p:spPr bwMode="auto">
          <a:xfrm>
            <a:off x="4256872" y="3697868"/>
            <a:ext cx="16402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第二阶段</a:t>
            </a:r>
            <a:endParaRPr lang="en-US" altLang="zh-CN" sz="2800" b="1" dirty="0">
              <a:solidFill>
                <a:srgbClr val="CC0000"/>
              </a:solidFill>
              <a:latin typeface="Arial Black" pitchFamily="34" charset="0"/>
              <a:ea typeface="黑体" pitchFamily="49" charset="-122"/>
            </a:endParaRPr>
          </a:p>
        </p:txBody>
      </p:sp>
      <p:sp>
        <p:nvSpPr>
          <p:cNvPr id="24" name="Text Box 11">
            <a:hlinkClick r:id="rId8" action="ppaction://hlinksldjump"/>
          </p:cNvPr>
          <p:cNvSpPr txBox="1">
            <a:spLocks noChangeArrowheads="1"/>
          </p:cNvSpPr>
          <p:nvPr/>
        </p:nvSpPr>
        <p:spPr bwMode="auto">
          <a:xfrm>
            <a:off x="4212906" y="2564904"/>
            <a:ext cx="1612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smtClean="0">
                <a:solidFill>
                  <a:srgbClr val="CC0000"/>
                </a:solidFill>
                <a:latin typeface="Arial Black" pitchFamily="34" charset="0"/>
                <a:ea typeface="黑体" pitchFamily="49" charset="-122"/>
              </a:rPr>
              <a:t>第一阶段</a:t>
            </a:r>
            <a:endParaRPr lang="en-US" altLang="zh-CN" sz="2800" b="1" dirty="0">
              <a:solidFill>
                <a:srgbClr val="CC0000"/>
              </a:solidFill>
              <a:latin typeface="Arial Black" pitchFamily="34" charset="0"/>
              <a:ea typeface="黑体" pitchFamily="49" charset="-122"/>
            </a:endParaRPr>
          </a:p>
        </p:txBody>
      </p:sp>
      <p:sp>
        <p:nvSpPr>
          <p:cNvPr id="25" name="Rectangle 8">
            <a:hlinkClick r:id="rId9" action="ppaction://hlinksldjump"/>
          </p:cNvPr>
          <p:cNvSpPr>
            <a:spLocks noChangeArrowheads="1"/>
          </p:cNvSpPr>
          <p:nvPr/>
        </p:nvSpPr>
        <p:spPr bwMode="auto">
          <a:xfrm>
            <a:off x="2915816" y="1213882"/>
            <a:ext cx="4608512" cy="63094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lnSpc>
                <a:spcPct val="125000"/>
              </a:lnSpc>
            </a:pPr>
            <a:r>
              <a:rPr lang="zh-CN" altLang="en-US" sz="2800" b="1" dirty="0" smtClean="0">
                <a:solidFill>
                  <a:srgbClr val="FF0000"/>
                </a:solidFill>
                <a:latin typeface="Arial Black" pitchFamily="34" charset="0"/>
                <a:ea typeface="黑体" pitchFamily="49" charset="-122"/>
              </a:rPr>
              <a:t>进 阶 式 研 究</a:t>
            </a:r>
            <a:endParaRPr lang="en-US" altLang="zh-CN" sz="2800" b="1" dirty="0">
              <a:solidFill>
                <a:srgbClr val="FF0000"/>
              </a:solidFill>
              <a:latin typeface="Arial Black" pitchFamily="34" charset="0"/>
              <a:ea typeface="黑体" pitchFamily="49" charset="-122"/>
            </a:endParaRPr>
          </a:p>
        </p:txBody>
      </p:sp>
      <p:pic>
        <p:nvPicPr>
          <p:cNvPr id="26" name="Picture 27" descr="a2-9"/>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4677039" y="2200577"/>
            <a:ext cx="979368" cy="32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descr="a2-9"/>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4719326" y="3453184"/>
            <a:ext cx="9366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9" descr="a2-9"/>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4763319" y="4677320"/>
            <a:ext cx="9366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97" y="44624"/>
            <a:ext cx="3082251"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1" descr="图片1">
            <a:hlinkClick r:id="rId11" action="ppaction://hlinkfi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66848" y="5641945"/>
            <a:ext cx="1277152" cy="127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edge">
                                      <p:cBhvr>
                                        <p:cTn id="10" dur="2000"/>
                                        <p:tgtEl>
                                          <p:spTgt spid="1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edge">
                                      <p:cBhvr>
                                        <p:cTn id="13" dur="2000"/>
                                        <p:tgtEl>
                                          <p:spTgt spid="24"/>
                                        </p:tgtEl>
                                      </p:cBhvr>
                                    </p:animEffect>
                                  </p:childTnLst>
                                </p:cTn>
                              </p:par>
                            </p:childTnLst>
                          </p:cTn>
                        </p:par>
                        <p:par>
                          <p:cTn id="14" fill="hold">
                            <p:stCondLst>
                              <p:cond delay="2000"/>
                            </p:stCondLst>
                            <p:childTnLst>
                              <p:par>
                                <p:cTn id="15" presetID="2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edge">
                                      <p:cBhvr>
                                        <p:cTn id="17" dur="2000"/>
                                        <p:tgtEl>
                                          <p:spTgt spid="23"/>
                                        </p:tgtEl>
                                      </p:cBhvr>
                                    </p:animEffect>
                                  </p:childTnLst>
                                </p:cTn>
                              </p:par>
                            </p:childTnLst>
                          </p:cTn>
                        </p:par>
                        <p:par>
                          <p:cTn id="18" fill="hold">
                            <p:stCondLst>
                              <p:cond delay="4000"/>
                            </p:stCondLst>
                            <p:childTnLst>
                              <p:par>
                                <p:cTn id="19" presetID="2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edge">
                                      <p:cBhvr>
                                        <p:cTn id="21" dur="2000"/>
                                        <p:tgtEl>
                                          <p:spTgt spid="22"/>
                                        </p:tgtEl>
                                      </p:cBhvr>
                                    </p:animEffect>
                                  </p:childTnLst>
                                </p:cTn>
                              </p:par>
                            </p:childTnLst>
                          </p:cTn>
                        </p:par>
                        <p:par>
                          <p:cTn id="22" fill="hold">
                            <p:stCondLst>
                              <p:cond delay="6000"/>
                            </p:stCondLst>
                            <p:childTnLst>
                              <p:par>
                                <p:cTn id="23" presetID="7" presetClass="emph" presetSubtype="2" fill="hold" nodeType="afterEffect">
                                  <p:stCondLst>
                                    <p:cond delay="0"/>
                                  </p:stCondLst>
                                  <p:childTnLst>
                                    <p:animClr clrSpc="rgb" dir="cw">
                                      <p:cBhvr>
                                        <p:cTn id="24" dur="1000" fill="hold"/>
                                        <p:tgtEl>
                                          <p:spTgt spid="25"/>
                                        </p:tgtEl>
                                        <p:attrNameLst>
                                          <p:attrName>stroke.color</p:attrName>
                                        </p:attrNameLst>
                                      </p:cBhvr>
                                      <p:to>
                                        <a:srgbClr val="FF0000"/>
                                      </p:to>
                                    </p:animClr>
                                    <p:set>
                                      <p:cBhvr>
                                        <p:cTn id="25" dur="1000" fill="hold"/>
                                        <p:tgtEl>
                                          <p:spTgt spid="2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2632</Words>
  <Application>Microsoft Office PowerPoint</Application>
  <PresentationFormat>全屏显示(4:3)</PresentationFormat>
  <Paragraphs>270</Paragraphs>
  <Slides>31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vt:i4>
      </vt:variant>
    </vt:vector>
  </HeadingPairs>
  <TitlesOfParts>
    <vt:vector size="43" baseType="lpstr">
      <vt:lpstr>Arial</vt:lpstr>
      <vt:lpstr>宋体</vt:lpstr>
      <vt:lpstr>黑体</vt:lpstr>
      <vt:lpstr>Calibri</vt:lpstr>
      <vt:lpstr>Wingdings</vt:lpstr>
      <vt:lpstr>楷体</vt:lpstr>
      <vt:lpstr>华文楷体</vt:lpstr>
      <vt:lpstr>Times New Roman</vt:lpstr>
      <vt:lpstr>Arial Black</vt:lpstr>
      <vt:lpstr>隶书</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dc:creator>
  <cp:lastModifiedBy>ann</cp:lastModifiedBy>
  <cp:revision>192</cp:revision>
  <dcterms:created xsi:type="dcterms:W3CDTF">2014-05-14T11:40:47Z</dcterms:created>
  <dcterms:modified xsi:type="dcterms:W3CDTF">2014-05-17T17:35:45Z</dcterms:modified>
</cp:coreProperties>
</file>