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48" r:id="rId1"/>
  </p:sldMasterIdLst>
  <p:notesMasterIdLst>
    <p:notesMasterId r:id="rId24"/>
  </p:notesMasterIdLst>
  <p:sldIdLst>
    <p:sldId id="386" r:id="rId2"/>
    <p:sldId id="377" r:id="rId3"/>
    <p:sldId id="369" r:id="rId4"/>
    <p:sldId id="378" r:id="rId5"/>
    <p:sldId id="380" r:id="rId6"/>
    <p:sldId id="384" r:id="rId7"/>
    <p:sldId id="381" r:id="rId8"/>
    <p:sldId id="342" r:id="rId9"/>
    <p:sldId id="385" r:id="rId10"/>
    <p:sldId id="344" r:id="rId11"/>
    <p:sldId id="341" r:id="rId12"/>
    <p:sldId id="346" r:id="rId13"/>
    <p:sldId id="347" r:id="rId14"/>
    <p:sldId id="350" r:id="rId15"/>
    <p:sldId id="351" r:id="rId16"/>
    <p:sldId id="352" r:id="rId17"/>
    <p:sldId id="379" r:id="rId18"/>
    <p:sldId id="349" r:id="rId19"/>
    <p:sldId id="345" r:id="rId20"/>
    <p:sldId id="356" r:id="rId21"/>
    <p:sldId id="382" r:id="rId22"/>
    <p:sldId id="383" r:id="rId23"/>
  </p:sldIdLst>
  <p:sldSz cx="9144000" cy="6858000" type="screen4x3"/>
  <p:notesSz cx="6888163" cy="96234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FF33"/>
    <a:srgbClr val="00FF00"/>
    <a:srgbClr val="66FF99"/>
    <a:srgbClr val="265C9E"/>
    <a:srgbClr val="235591"/>
    <a:srgbClr val="FF6699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6" autoAdjust="0"/>
  </p:normalViewPr>
  <p:slideViewPr>
    <p:cSldViewPr>
      <p:cViewPr varScale="1">
        <p:scale>
          <a:sx n="49" d="100"/>
          <a:sy n="49" d="100"/>
        </p:scale>
        <p:origin x="-129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非常赞同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Sheet1!$A$2:$A$5</c:f>
              <c:strCache>
                <c:ptCount val="4"/>
                <c:pt idx="0">
                  <c:v>英语+建筑</c:v>
                </c:pt>
                <c:pt idx="1">
                  <c:v>核心课程</c:v>
                </c:pt>
                <c:pt idx="2">
                  <c:v>核心课程对工作帮助</c:v>
                </c:pt>
                <c:pt idx="3">
                  <c:v>学生毕业时具备基本工作能力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40</c:v>
                </c:pt>
                <c:pt idx="2">
                  <c:v>26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赞同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Sheet1!$A$2:$A$5</c:f>
              <c:strCache>
                <c:ptCount val="4"/>
                <c:pt idx="0">
                  <c:v>英语+建筑</c:v>
                </c:pt>
                <c:pt idx="1">
                  <c:v>核心课程</c:v>
                </c:pt>
                <c:pt idx="2">
                  <c:v>核心课程对工作帮助</c:v>
                </c:pt>
                <c:pt idx="3">
                  <c:v>学生毕业时具备基本工作能力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92</c:v>
                </c:pt>
                <c:pt idx="1">
                  <c:v>112</c:v>
                </c:pt>
                <c:pt idx="2">
                  <c:v>108</c:v>
                </c:pt>
                <c:pt idx="3">
                  <c:v>120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不确定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Sheet1!$A$2:$A$5</c:f>
              <c:strCache>
                <c:ptCount val="4"/>
                <c:pt idx="0">
                  <c:v>英语+建筑</c:v>
                </c:pt>
                <c:pt idx="1">
                  <c:v>核心课程</c:v>
                </c:pt>
                <c:pt idx="2">
                  <c:v>核心课程对工作帮助</c:v>
                </c:pt>
                <c:pt idx="3">
                  <c:v>学生毕业时具备基本工作能力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26</c:v>
                </c:pt>
                <c:pt idx="1">
                  <c:v>44</c:v>
                </c:pt>
                <c:pt idx="2">
                  <c:v>40</c:v>
                </c:pt>
                <c:pt idx="3">
                  <c:v>46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不赞同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Sheet1!$A$2:$A$5</c:f>
              <c:strCache>
                <c:ptCount val="4"/>
                <c:pt idx="0">
                  <c:v>英语+建筑</c:v>
                </c:pt>
                <c:pt idx="1">
                  <c:v>核心课程</c:v>
                </c:pt>
                <c:pt idx="2">
                  <c:v>核心课程对工作帮助</c:v>
                </c:pt>
                <c:pt idx="3">
                  <c:v>学生毕业时具备基本工作能力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32</c:v>
                </c:pt>
                <c:pt idx="3">
                  <c:v>22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非常不赞同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Sheet1!$A$2:$A$5</c:f>
              <c:strCache>
                <c:ptCount val="4"/>
                <c:pt idx="0">
                  <c:v>英语+建筑</c:v>
                </c:pt>
                <c:pt idx="1">
                  <c:v>核心课程</c:v>
                </c:pt>
                <c:pt idx="2">
                  <c:v>核心课程对工作帮助</c:v>
                </c:pt>
                <c:pt idx="3">
                  <c:v>学生毕业时具备基本工作能力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axId val="88201088"/>
        <c:axId val="88202624"/>
      </c:barChart>
      <c:catAx>
        <c:axId val="882010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/>
            </a:pPr>
            <a:endParaRPr lang="zh-CN"/>
          </a:p>
        </c:txPr>
        <c:crossAx val="88202624"/>
        <c:crosses val="autoZero"/>
        <c:auto val="1"/>
        <c:lblAlgn val="ctr"/>
        <c:lblOffset val="100"/>
      </c:catAx>
      <c:valAx>
        <c:axId val="88202624"/>
        <c:scaling>
          <c:orientation val="minMax"/>
        </c:scaling>
        <c:axPos val="l"/>
        <c:majorGridlines/>
        <c:numFmt formatCode="General" sourceLinked="1"/>
        <c:tickLblPos val="nextTo"/>
        <c:crossAx val="882010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非常赞同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dLbls>
            <c:showVal val="1"/>
          </c:dLbls>
          <c:cat>
            <c:strRef>
              <c:f>Sheet1!$A$2:$A$5</c:f>
              <c:strCache>
                <c:ptCount val="4"/>
                <c:pt idx="0">
                  <c:v>“英语+建筑”设置模式</c:v>
                </c:pt>
                <c:pt idx="1">
                  <c:v>核心课程的设置</c:v>
                </c:pt>
                <c:pt idx="2">
                  <c:v>核心课程设置对你的工作帮助</c:v>
                </c:pt>
                <c:pt idx="3">
                  <c:v>核心课程对学生就业能力的影响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43.3</c:v>
                </c:pt>
                <c:pt idx="1">
                  <c:v>19.2</c:v>
                </c:pt>
                <c:pt idx="2">
                  <c:v>12.5</c:v>
                </c:pt>
                <c:pt idx="3">
                  <c:v>8.7000000000000011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赞同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Sheet1!$A$2:$A$5</c:f>
              <c:strCache>
                <c:ptCount val="4"/>
                <c:pt idx="0">
                  <c:v>“英语+建筑”设置模式</c:v>
                </c:pt>
                <c:pt idx="1">
                  <c:v>核心课程的设置</c:v>
                </c:pt>
                <c:pt idx="2">
                  <c:v>核心课程设置对你的工作帮助</c:v>
                </c:pt>
                <c:pt idx="3">
                  <c:v>核心课程对学生就业能力的影响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45.2</c:v>
                </c:pt>
                <c:pt idx="1">
                  <c:v>53.8</c:v>
                </c:pt>
                <c:pt idx="2">
                  <c:v>51.9</c:v>
                </c:pt>
                <c:pt idx="3">
                  <c:v>57.7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不确定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Sheet1!$A$2:$A$5</c:f>
              <c:strCache>
                <c:ptCount val="4"/>
                <c:pt idx="0">
                  <c:v>“英语+建筑”设置模式</c:v>
                </c:pt>
                <c:pt idx="1">
                  <c:v>核心课程的设置</c:v>
                </c:pt>
                <c:pt idx="2">
                  <c:v>核心课程设置对你的工作帮助</c:v>
                </c:pt>
                <c:pt idx="3">
                  <c:v>核心课程对学生就业能力的影响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11.5</c:v>
                </c:pt>
                <c:pt idx="1">
                  <c:v>21.2</c:v>
                </c:pt>
                <c:pt idx="2">
                  <c:v>19.2</c:v>
                </c:pt>
                <c:pt idx="3">
                  <c:v>22.1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不赞同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dLbls>
            <c:showVal val="1"/>
          </c:dLbls>
          <c:cat>
            <c:strRef>
              <c:f>Sheet1!$A$2:$A$5</c:f>
              <c:strCache>
                <c:ptCount val="4"/>
                <c:pt idx="0">
                  <c:v>“英语+建筑”设置模式</c:v>
                </c:pt>
                <c:pt idx="1">
                  <c:v>核心课程的设置</c:v>
                </c:pt>
                <c:pt idx="2">
                  <c:v>核心课程设置对你的工作帮助</c:v>
                </c:pt>
                <c:pt idx="3">
                  <c:v>核心课程对学生就业能力的影响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5.8</c:v>
                </c:pt>
                <c:pt idx="2">
                  <c:v>15.4</c:v>
                </c:pt>
                <c:pt idx="3">
                  <c:v>10.5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非常不赞同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“英语+建筑”设置模式</c:v>
                </c:pt>
                <c:pt idx="1">
                  <c:v>核心课程的设置</c:v>
                </c:pt>
                <c:pt idx="2">
                  <c:v>核心课程设置对你的工作帮助</c:v>
                </c:pt>
                <c:pt idx="3">
                  <c:v>核心课程对学生就业能力的影响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90025344"/>
        <c:axId val="89789568"/>
      </c:barChart>
      <c:catAx>
        <c:axId val="90025344"/>
        <c:scaling>
          <c:orientation val="minMax"/>
        </c:scaling>
        <c:axPos val="b"/>
        <c:tickLblPos val="nextTo"/>
        <c:crossAx val="89789568"/>
        <c:crosses val="autoZero"/>
        <c:auto val="1"/>
        <c:lblAlgn val="ctr"/>
        <c:lblOffset val="100"/>
      </c:catAx>
      <c:valAx>
        <c:axId val="89789568"/>
        <c:scaling>
          <c:orientation val="minMax"/>
        </c:scaling>
        <c:axPos val="l"/>
        <c:majorGridlines/>
        <c:numFmt formatCode="General" sourceLinked="1"/>
        <c:tickLblPos val="nextTo"/>
        <c:crossAx val="900253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lang="zh-CN" altLang="en-US" sz="1200" kern="1200" dirty="0" smtClean="0">
          <a:solidFill>
            <a:schemeClr val="tx1"/>
          </a:solidFill>
          <a:latin typeface="+mj-lt"/>
          <a:ea typeface="+mn-ea"/>
          <a:cs typeface="+mn-cs"/>
        </a:defRPr>
      </a:pPr>
      <a:endParaRPr lang="zh-CN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非常赞同</c:v>
                </c:pt>
                <c:pt idx="1">
                  <c:v>赞同</c:v>
                </c:pt>
                <c:pt idx="2">
                  <c:v>不确定</c:v>
                </c:pt>
                <c:pt idx="3">
                  <c:v>不赞同</c:v>
                </c:pt>
                <c:pt idx="4">
                  <c:v>非常不赞同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0.21000000000000008</c:v>
                </c:pt>
                <c:pt idx="1">
                  <c:v>0.52</c:v>
                </c:pt>
                <c:pt idx="2">
                  <c:v>0.19</c:v>
                </c:pt>
                <c:pt idx="3">
                  <c:v>8.0000000000000043E-2</c:v>
                </c:pt>
                <c:pt idx="4">
                  <c:v>1.0000000000000005E-2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比例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Sheet1!$A$2:$A$4</c:f>
              <c:strCache>
                <c:ptCount val="3"/>
                <c:pt idx="0">
                  <c:v>目前从事建筑行业</c:v>
                </c:pt>
                <c:pt idx="1">
                  <c:v>认为英语对目前工作有重要性</c:v>
                </c:pt>
                <c:pt idx="2">
                  <c:v>CET 4/6过级证书与建造师资格证书对工作有帮助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 formatCode="0%">
                  <c:v>0.83000000000000063</c:v>
                </c:pt>
                <c:pt idx="1">
                  <c:v>0.6370000000000009</c:v>
                </c:pt>
                <c:pt idx="2" formatCode="0%">
                  <c:v>0.51</c:v>
                </c:pt>
              </c:numCache>
            </c:numRef>
          </c:val>
        </c:ser>
        <c:gapWidth val="100"/>
        <c:axId val="70287360"/>
        <c:axId val="70285568"/>
      </c:barChart>
      <c:valAx>
        <c:axId val="70285568"/>
        <c:scaling>
          <c:orientation val="minMax"/>
        </c:scaling>
        <c:axPos val="b"/>
        <c:majorGridlines/>
        <c:numFmt formatCode="0%" sourceLinked="1"/>
        <c:tickLblPos val="nextTo"/>
        <c:crossAx val="70287360"/>
        <c:crosses val="autoZero"/>
        <c:crossBetween val="between"/>
      </c:valAx>
      <c:catAx>
        <c:axId val="70287360"/>
        <c:scaling>
          <c:orientation val="minMax"/>
        </c:scaling>
        <c:axPos val="l"/>
        <c:tickLblPos val="nextTo"/>
        <c:crossAx val="70285568"/>
        <c:crosses val="autoZero"/>
        <c:auto val="1"/>
        <c:lblAlgn val="ctr"/>
        <c:lblOffset val="100"/>
      </c:cat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64D96-69FC-4347-AB3B-3551435F828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193C0FA-C909-4D5A-9B36-7C3E68A435CF}">
      <dgm:prSet phldrT="[文本]"/>
      <dgm:spPr/>
      <dgm:t>
        <a:bodyPr/>
        <a:lstStyle/>
        <a:p>
          <a:r>
            <a:rPr lang="zh-CN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研究方法</a:t>
          </a:r>
        </a:p>
      </dgm:t>
    </dgm:pt>
    <dgm:pt modelId="{DBC55420-E11F-48BB-959F-B2000EED71B9}" type="parTrans" cxnId="{68F080DF-6CFE-43A2-BEF0-C0DBE7C1C4F0}">
      <dgm:prSet/>
      <dgm:spPr/>
      <dgm:t>
        <a:bodyPr/>
        <a:lstStyle/>
        <a:p>
          <a:endParaRPr lang="zh-CN" altLang="en-US"/>
        </a:p>
      </dgm:t>
    </dgm:pt>
    <dgm:pt modelId="{48C06A3F-9E35-4A8B-ADDE-C4ED544DC601}" type="sibTrans" cxnId="{68F080DF-6CFE-43A2-BEF0-C0DBE7C1C4F0}">
      <dgm:prSet/>
      <dgm:spPr/>
      <dgm:t>
        <a:bodyPr/>
        <a:lstStyle/>
        <a:p>
          <a:endParaRPr lang="zh-CN" altLang="en-US"/>
        </a:p>
      </dgm:t>
    </dgm:pt>
    <dgm:pt modelId="{52423062-8C3C-4C1F-9582-9410E3B7116F}">
      <dgm:prSet phldrT="[文本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问卷调查</a:t>
          </a:r>
          <a:endParaRPr lang="zh-CN" altLang="en-US" dirty="0"/>
        </a:p>
      </dgm:t>
    </dgm:pt>
    <dgm:pt modelId="{167CE82C-5CCE-47D8-B3B6-4BAE02973F14}" type="parTrans" cxnId="{0D19FDBC-BE5A-4B2A-97D5-6AB1B8ED0B72}">
      <dgm:prSet/>
      <dgm:spPr/>
      <dgm:t>
        <a:bodyPr/>
        <a:lstStyle/>
        <a:p>
          <a:endParaRPr lang="zh-CN" altLang="en-US"/>
        </a:p>
      </dgm:t>
    </dgm:pt>
    <dgm:pt modelId="{7F7599FA-A4EA-480C-844B-68912267748A}" type="sibTrans" cxnId="{0D19FDBC-BE5A-4B2A-97D5-6AB1B8ED0B72}">
      <dgm:prSet/>
      <dgm:spPr/>
      <dgm:t>
        <a:bodyPr/>
        <a:lstStyle/>
        <a:p>
          <a:endParaRPr lang="zh-CN" altLang="en-US"/>
        </a:p>
      </dgm:t>
    </dgm:pt>
    <dgm:pt modelId="{F54707ED-7696-494A-91F7-1F5E88BE6EFB}">
      <dgm:prSet phldrT="[文本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访谈</a:t>
          </a:r>
        </a:p>
      </dgm:t>
    </dgm:pt>
    <dgm:pt modelId="{3FA2745F-78FD-4C6D-92D3-52D6B9E2D827}" type="parTrans" cxnId="{67BDCF99-AE88-4833-B8C0-5DDE25D4347B}">
      <dgm:prSet/>
      <dgm:spPr/>
      <dgm:t>
        <a:bodyPr/>
        <a:lstStyle/>
        <a:p>
          <a:endParaRPr lang="zh-CN" altLang="en-US"/>
        </a:p>
      </dgm:t>
    </dgm:pt>
    <dgm:pt modelId="{F6E3EB35-3185-48C7-9886-E002130CEF38}" type="sibTrans" cxnId="{67BDCF99-AE88-4833-B8C0-5DDE25D4347B}">
      <dgm:prSet/>
      <dgm:spPr/>
      <dgm:t>
        <a:bodyPr/>
        <a:lstStyle/>
        <a:p>
          <a:endParaRPr lang="zh-CN" altLang="en-US"/>
        </a:p>
      </dgm:t>
    </dgm:pt>
    <dgm:pt modelId="{8378DFAF-8918-494A-93BE-27A0A18A2071}">
      <dgm:prSet phldrT="[文本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课程实践</a:t>
          </a:r>
        </a:p>
      </dgm:t>
    </dgm:pt>
    <dgm:pt modelId="{7F3FABC1-2D6C-4A7A-B5A3-C5ADA0EE3D71}" type="parTrans" cxnId="{896E318C-CD8E-449D-BBE4-5232D7050477}">
      <dgm:prSet/>
      <dgm:spPr/>
      <dgm:t>
        <a:bodyPr/>
        <a:lstStyle/>
        <a:p>
          <a:endParaRPr lang="zh-CN" altLang="en-US"/>
        </a:p>
      </dgm:t>
    </dgm:pt>
    <dgm:pt modelId="{540CB033-0CE0-4C02-BB15-444A20749811}" type="sibTrans" cxnId="{896E318C-CD8E-449D-BBE4-5232D7050477}">
      <dgm:prSet/>
      <dgm:spPr/>
      <dgm:t>
        <a:bodyPr/>
        <a:lstStyle/>
        <a:p>
          <a:endParaRPr lang="zh-CN" altLang="en-US"/>
        </a:p>
      </dgm:t>
    </dgm:pt>
    <dgm:pt modelId="{50E8F999-527D-4BC4-86F9-1AFC2AC57EE9}">
      <dgm:prSet phldrT="[文本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理论研究</a:t>
          </a:r>
        </a:p>
      </dgm:t>
    </dgm:pt>
    <dgm:pt modelId="{551C84C6-9F9F-4956-8560-634686EF92E9}" type="parTrans" cxnId="{18CCA66C-5EDE-4C99-8143-2FDAA8F355F3}">
      <dgm:prSet/>
      <dgm:spPr/>
      <dgm:t>
        <a:bodyPr/>
        <a:lstStyle/>
        <a:p>
          <a:endParaRPr lang="zh-CN" altLang="en-US"/>
        </a:p>
      </dgm:t>
    </dgm:pt>
    <dgm:pt modelId="{AFEE2B1C-64C5-4C9E-80FA-D254B44854A5}" type="sibTrans" cxnId="{18CCA66C-5EDE-4C99-8143-2FDAA8F355F3}">
      <dgm:prSet/>
      <dgm:spPr/>
      <dgm:t>
        <a:bodyPr/>
        <a:lstStyle/>
        <a:p>
          <a:endParaRPr lang="zh-CN" altLang="en-US"/>
        </a:p>
      </dgm:t>
    </dgm:pt>
    <dgm:pt modelId="{35907FC5-5E90-44B8-B1E0-78790A0B431C}" type="pres">
      <dgm:prSet presAssocID="{D1164D96-69FC-4347-AB3B-3551435F828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2410F43-3CA9-4DAC-B0B7-35ACBF174D1D}" type="pres">
      <dgm:prSet presAssocID="{D193C0FA-C909-4D5A-9B36-7C3E68A435CF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E6307FB4-F5EB-49CC-8882-76225D76885D}" type="pres">
      <dgm:prSet presAssocID="{52423062-8C3C-4C1F-9582-9410E3B7116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61A5A7-C658-4D62-903F-4EDEFC7F3F85}" type="pres">
      <dgm:prSet presAssocID="{52423062-8C3C-4C1F-9582-9410E3B7116F}" presName="dummy" presStyleCnt="0"/>
      <dgm:spPr/>
    </dgm:pt>
    <dgm:pt modelId="{BA283C98-7E9E-417E-8027-606E2779FA77}" type="pres">
      <dgm:prSet presAssocID="{7F7599FA-A4EA-480C-844B-68912267748A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84C5B6F9-8AE5-4374-9A2F-65EFEE5AA29B}" type="pres">
      <dgm:prSet presAssocID="{F54707ED-7696-494A-91F7-1F5E88BE6EF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E90495-0FD4-4577-876E-00027654A066}" type="pres">
      <dgm:prSet presAssocID="{F54707ED-7696-494A-91F7-1F5E88BE6EFB}" presName="dummy" presStyleCnt="0"/>
      <dgm:spPr/>
    </dgm:pt>
    <dgm:pt modelId="{E0A62CEB-8A72-4875-9E3B-9F3F66655D24}" type="pres">
      <dgm:prSet presAssocID="{F6E3EB35-3185-48C7-9886-E002130CEF38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79643A04-8634-4B8E-933F-6E2574D7C460}" type="pres">
      <dgm:prSet presAssocID="{8378DFAF-8918-494A-93BE-27A0A18A207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9E468E-1C58-474F-BBAE-EF9F951B842C}" type="pres">
      <dgm:prSet presAssocID="{8378DFAF-8918-494A-93BE-27A0A18A2071}" presName="dummy" presStyleCnt="0"/>
      <dgm:spPr/>
    </dgm:pt>
    <dgm:pt modelId="{9D6C17E6-B9B6-48DC-992D-74B077E517EF}" type="pres">
      <dgm:prSet presAssocID="{540CB033-0CE0-4C02-BB15-444A20749811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123112BC-A8E2-44CD-9176-BDA7864BC78B}" type="pres">
      <dgm:prSet presAssocID="{50E8F999-527D-4BC4-86F9-1AFC2AC57EE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E3A633-81D7-471B-84A7-BD3B7CDDE7F9}" type="pres">
      <dgm:prSet presAssocID="{50E8F999-527D-4BC4-86F9-1AFC2AC57EE9}" presName="dummy" presStyleCnt="0"/>
      <dgm:spPr/>
    </dgm:pt>
    <dgm:pt modelId="{0F91978A-4BBF-49A0-A617-16C945DE8C6D}" type="pres">
      <dgm:prSet presAssocID="{AFEE2B1C-64C5-4C9E-80FA-D254B44854A5}" presName="sibTrans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71CAB3B8-ADFF-486B-8DE3-944EFFF3E355}" type="presOf" srcId="{F6E3EB35-3185-48C7-9886-E002130CEF38}" destId="{E0A62CEB-8A72-4875-9E3B-9F3F66655D24}" srcOrd="0" destOrd="0" presId="urn:microsoft.com/office/officeart/2005/8/layout/radial6"/>
    <dgm:cxn modelId="{D0466073-F028-4FA7-90E8-CAC3FD444831}" type="presOf" srcId="{52423062-8C3C-4C1F-9582-9410E3B7116F}" destId="{E6307FB4-F5EB-49CC-8882-76225D76885D}" srcOrd="0" destOrd="0" presId="urn:microsoft.com/office/officeart/2005/8/layout/radial6"/>
    <dgm:cxn modelId="{0D19FDBC-BE5A-4B2A-97D5-6AB1B8ED0B72}" srcId="{D193C0FA-C909-4D5A-9B36-7C3E68A435CF}" destId="{52423062-8C3C-4C1F-9582-9410E3B7116F}" srcOrd="0" destOrd="0" parTransId="{167CE82C-5CCE-47D8-B3B6-4BAE02973F14}" sibTransId="{7F7599FA-A4EA-480C-844B-68912267748A}"/>
    <dgm:cxn modelId="{24F5669E-99E6-41EA-8314-A5ECDE1B9D7B}" type="presOf" srcId="{540CB033-0CE0-4C02-BB15-444A20749811}" destId="{9D6C17E6-B9B6-48DC-992D-74B077E517EF}" srcOrd="0" destOrd="0" presId="urn:microsoft.com/office/officeart/2005/8/layout/radial6"/>
    <dgm:cxn modelId="{896E318C-CD8E-449D-BBE4-5232D7050477}" srcId="{D193C0FA-C909-4D5A-9B36-7C3E68A435CF}" destId="{8378DFAF-8918-494A-93BE-27A0A18A2071}" srcOrd="2" destOrd="0" parTransId="{7F3FABC1-2D6C-4A7A-B5A3-C5ADA0EE3D71}" sibTransId="{540CB033-0CE0-4C02-BB15-444A20749811}"/>
    <dgm:cxn modelId="{18CCA66C-5EDE-4C99-8143-2FDAA8F355F3}" srcId="{D193C0FA-C909-4D5A-9B36-7C3E68A435CF}" destId="{50E8F999-527D-4BC4-86F9-1AFC2AC57EE9}" srcOrd="3" destOrd="0" parTransId="{551C84C6-9F9F-4956-8560-634686EF92E9}" sibTransId="{AFEE2B1C-64C5-4C9E-80FA-D254B44854A5}"/>
    <dgm:cxn modelId="{68F080DF-6CFE-43A2-BEF0-C0DBE7C1C4F0}" srcId="{D1164D96-69FC-4347-AB3B-3551435F8281}" destId="{D193C0FA-C909-4D5A-9B36-7C3E68A435CF}" srcOrd="0" destOrd="0" parTransId="{DBC55420-E11F-48BB-959F-B2000EED71B9}" sibTransId="{48C06A3F-9E35-4A8B-ADDE-C4ED544DC601}"/>
    <dgm:cxn modelId="{C9E528B0-3248-486D-8171-3AA24CA7C8B2}" type="presOf" srcId="{8378DFAF-8918-494A-93BE-27A0A18A2071}" destId="{79643A04-8634-4B8E-933F-6E2574D7C460}" srcOrd="0" destOrd="0" presId="urn:microsoft.com/office/officeart/2005/8/layout/radial6"/>
    <dgm:cxn modelId="{A109E758-1352-43D5-A5F3-18593B4A7928}" type="presOf" srcId="{7F7599FA-A4EA-480C-844B-68912267748A}" destId="{BA283C98-7E9E-417E-8027-606E2779FA77}" srcOrd="0" destOrd="0" presId="urn:microsoft.com/office/officeart/2005/8/layout/radial6"/>
    <dgm:cxn modelId="{67BDCF99-AE88-4833-B8C0-5DDE25D4347B}" srcId="{D193C0FA-C909-4D5A-9B36-7C3E68A435CF}" destId="{F54707ED-7696-494A-91F7-1F5E88BE6EFB}" srcOrd="1" destOrd="0" parTransId="{3FA2745F-78FD-4C6D-92D3-52D6B9E2D827}" sibTransId="{F6E3EB35-3185-48C7-9886-E002130CEF38}"/>
    <dgm:cxn modelId="{1AD9E57C-C6C6-411A-9226-38FA5D44313A}" type="presOf" srcId="{D1164D96-69FC-4347-AB3B-3551435F8281}" destId="{35907FC5-5E90-44B8-B1E0-78790A0B431C}" srcOrd="0" destOrd="0" presId="urn:microsoft.com/office/officeart/2005/8/layout/radial6"/>
    <dgm:cxn modelId="{6C976FF1-D04E-486D-B723-0E7E79438C56}" type="presOf" srcId="{D193C0FA-C909-4D5A-9B36-7C3E68A435CF}" destId="{02410F43-3CA9-4DAC-B0B7-35ACBF174D1D}" srcOrd="0" destOrd="0" presId="urn:microsoft.com/office/officeart/2005/8/layout/radial6"/>
    <dgm:cxn modelId="{19EB311B-9EBE-431A-803F-AA3AD75D5FB2}" type="presOf" srcId="{50E8F999-527D-4BC4-86F9-1AFC2AC57EE9}" destId="{123112BC-A8E2-44CD-9176-BDA7864BC78B}" srcOrd="0" destOrd="0" presId="urn:microsoft.com/office/officeart/2005/8/layout/radial6"/>
    <dgm:cxn modelId="{212030EF-E1AE-4B82-99AC-9432CDF46142}" type="presOf" srcId="{F54707ED-7696-494A-91F7-1F5E88BE6EFB}" destId="{84C5B6F9-8AE5-4374-9A2F-65EFEE5AA29B}" srcOrd="0" destOrd="0" presId="urn:microsoft.com/office/officeart/2005/8/layout/radial6"/>
    <dgm:cxn modelId="{2F12C31E-1C00-4723-A61E-80233DA04FD3}" type="presOf" srcId="{AFEE2B1C-64C5-4C9E-80FA-D254B44854A5}" destId="{0F91978A-4BBF-49A0-A617-16C945DE8C6D}" srcOrd="0" destOrd="0" presId="urn:microsoft.com/office/officeart/2005/8/layout/radial6"/>
    <dgm:cxn modelId="{ABE81B6D-23B9-41C0-A7E6-7B3EA4D0349B}" type="presParOf" srcId="{35907FC5-5E90-44B8-B1E0-78790A0B431C}" destId="{02410F43-3CA9-4DAC-B0B7-35ACBF174D1D}" srcOrd="0" destOrd="0" presId="urn:microsoft.com/office/officeart/2005/8/layout/radial6"/>
    <dgm:cxn modelId="{8A2238E8-BC6E-40E3-BA2D-DEF818D7E998}" type="presParOf" srcId="{35907FC5-5E90-44B8-B1E0-78790A0B431C}" destId="{E6307FB4-F5EB-49CC-8882-76225D76885D}" srcOrd="1" destOrd="0" presId="urn:microsoft.com/office/officeart/2005/8/layout/radial6"/>
    <dgm:cxn modelId="{C6CECA29-C8CA-4E08-8EE3-B5BB59F121C0}" type="presParOf" srcId="{35907FC5-5E90-44B8-B1E0-78790A0B431C}" destId="{D061A5A7-C658-4D62-903F-4EDEFC7F3F85}" srcOrd="2" destOrd="0" presId="urn:microsoft.com/office/officeart/2005/8/layout/radial6"/>
    <dgm:cxn modelId="{8FC386EE-2363-4B62-BF6C-5F55B4C0789F}" type="presParOf" srcId="{35907FC5-5E90-44B8-B1E0-78790A0B431C}" destId="{BA283C98-7E9E-417E-8027-606E2779FA77}" srcOrd="3" destOrd="0" presId="urn:microsoft.com/office/officeart/2005/8/layout/radial6"/>
    <dgm:cxn modelId="{AA576F6E-520F-4BDE-8377-DE134BAA4708}" type="presParOf" srcId="{35907FC5-5E90-44B8-B1E0-78790A0B431C}" destId="{84C5B6F9-8AE5-4374-9A2F-65EFEE5AA29B}" srcOrd="4" destOrd="0" presId="urn:microsoft.com/office/officeart/2005/8/layout/radial6"/>
    <dgm:cxn modelId="{2EAE6099-37A9-4D31-8C11-9A7EA399CE21}" type="presParOf" srcId="{35907FC5-5E90-44B8-B1E0-78790A0B431C}" destId="{08E90495-0FD4-4577-876E-00027654A066}" srcOrd="5" destOrd="0" presId="urn:microsoft.com/office/officeart/2005/8/layout/radial6"/>
    <dgm:cxn modelId="{C8C517AC-29DE-4C6A-BD26-FB67775E398F}" type="presParOf" srcId="{35907FC5-5E90-44B8-B1E0-78790A0B431C}" destId="{E0A62CEB-8A72-4875-9E3B-9F3F66655D24}" srcOrd="6" destOrd="0" presId="urn:microsoft.com/office/officeart/2005/8/layout/radial6"/>
    <dgm:cxn modelId="{7220226E-F642-43E3-94B4-30AADA759D2A}" type="presParOf" srcId="{35907FC5-5E90-44B8-B1E0-78790A0B431C}" destId="{79643A04-8634-4B8E-933F-6E2574D7C460}" srcOrd="7" destOrd="0" presId="urn:microsoft.com/office/officeart/2005/8/layout/radial6"/>
    <dgm:cxn modelId="{75F4C507-E942-4350-9AC1-61B0EB4B5F39}" type="presParOf" srcId="{35907FC5-5E90-44B8-B1E0-78790A0B431C}" destId="{9F9E468E-1C58-474F-BBAE-EF9F951B842C}" srcOrd="8" destOrd="0" presId="urn:microsoft.com/office/officeart/2005/8/layout/radial6"/>
    <dgm:cxn modelId="{7C30DB05-4647-41C7-BB67-4A3B334ABC57}" type="presParOf" srcId="{35907FC5-5E90-44B8-B1E0-78790A0B431C}" destId="{9D6C17E6-B9B6-48DC-992D-74B077E517EF}" srcOrd="9" destOrd="0" presId="urn:microsoft.com/office/officeart/2005/8/layout/radial6"/>
    <dgm:cxn modelId="{FBC223C9-2ADC-4DD4-86F5-4D22462387BA}" type="presParOf" srcId="{35907FC5-5E90-44B8-B1E0-78790A0B431C}" destId="{123112BC-A8E2-44CD-9176-BDA7864BC78B}" srcOrd="10" destOrd="0" presId="urn:microsoft.com/office/officeart/2005/8/layout/radial6"/>
    <dgm:cxn modelId="{3438E03A-107B-45F1-A845-09AF7CB2F187}" type="presParOf" srcId="{35907FC5-5E90-44B8-B1E0-78790A0B431C}" destId="{2AE3A633-81D7-471B-84A7-BD3B7CDDE7F9}" srcOrd="11" destOrd="0" presId="urn:microsoft.com/office/officeart/2005/8/layout/radial6"/>
    <dgm:cxn modelId="{9751E516-28C8-4EB4-B1C9-418D161F3BF9}" type="presParOf" srcId="{35907FC5-5E90-44B8-B1E0-78790A0B431C}" destId="{0F91978A-4BBF-49A0-A617-16C945DE8C6D}" srcOrd="12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3D43D3-B99E-48E0-8977-22210EAB7BBC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D8210E67-81E6-4236-BAA6-961DCA552CF7}">
      <dgm:prSet phldrT="[文本]" custT="1"/>
      <dgm:spPr/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综合英语</a:t>
          </a:r>
          <a:endParaRPr lang="zh-CN" altLang="en-US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DFA97B1-E04B-46BC-BCF0-ED5841A96C22}" type="parTrans" cxnId="{95E615A9-F290-48F7-A31C-082D0AD6F6A9}">
      <dgm:prSet/>
      <dgm:spPr/>
      <dgm:t>
        <a:bodyPr/>
        <a:lstStyle/>
        <a:p>
          <a:endParaRPr lang="zh-CN" altLang="en-US"/>
        </a:p>
      </dgm:t>
    </dgm:pt>
    <dgm:pt modelId="{037AEC93-58A3-4D43-AF95-A0CF7383B90A}" type="sibTrans" cxnId="{95E615A9-F290-48F7-A31C-082D0AD6F6A9}">
      <dgm:prSet/>
      <dgm:spPr/>
      <dgm:t>
        <a:bodyPr/>
        <a:lstStyle/>
        <a:p>
          <a:endParaRPr lang="zh-CN" altLang="en-US"/>
        </a:p>
      </dgm:t>
    </dgm:pt>
    <dgm:pt modelId="{D7943CAD-C9AE-4931-93F7-EF4D4FBC86B1}">
      <dgm:prSet custT="1"/>
      <dgm:spPr/>
      <dgm:t>
        <a:bodyPr/>
        <a:lstStyle/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altLang="zh-CN" sz="24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CN" alt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英语口语</a:t>
          </a:r>
        </a:p>
        <a:p>
          <a:endParaRPr lang="zh-CN" altLang="en-US" sz="3600" dirty="0"/>
        </a:p>
      </dgm:t>
    </dgm:pt>
    <dgm:pt modelId="{62E3B512-E93C-4657-9848-9692A6E8B34E}" type="parTrans" cxnId="{1DAE4E22-C089-4AC1-B45B-77D21906F2A4}">
      <dgm:prSet/>
      <dgm:spPr/>
      <dgm:t>
        <a:bodyPr/>
        <a:lstStyle/>
        <a:p>
          <a:endParaRPr lang="zh-CN" altLang="en-US"/>
        </a:p>
      </dgm:t>
    </dgm:pt>
    <dgm:pt modelId="{5CBD2541-8053-41EE-BDF0-5E1C0EBA31E9}" type="sibTrans" cxnId="{1DAE4E22-C089-4AC1-B45B-77D21906F2A4}">
      <dgm:prSet/>
      <dgm:spPr/>
      <dgm:t>
        <a:bodyPr/>
        <a:lstStyle/>
        <a:p>
          <a:endParaRPr lang="zh-CN" altLang="en-US"/>
        </a:p>
      </dgm:t>
    </dgm:pt>
    <dgm:pt modelId="{8196E3C0-84AF-4980-8AF1-7563E3A124CE}">
      <dgm:prSet custT="1"/>
      <dgm:spPr/>
      <dgm:t>
        <a:bodyPr/>
        <a:lstStyle/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altLang="zh-CN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FIDIC</a:t>
          </a:r>
          <a:r>
            <a:rPr lang="zh-CN" alt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合同</a:t>
          </a:r>
        </a:p>
      </dgm:t>
    </dgm:pt>
    <dgm:pt modelId="{7F781216-2377-4985-B01E-4CAEF70C576F}" type="parTrans" cxnId="{A8FC93D3-534D-43CA-8538-360B52A68ECE}">
      <dgm:prSet/>
      <dgm:spPr/>
      <dgm:t>
        <a:bodyPr/>
        <a:lstStyle/>
        <a:p>
          <a:endParaRPr lang="zh-CN" altLang="en-US"/>
        </a:p>
      </dgm:t>
    </dgm:pt>
    <dgm:pt modelId="{CCE9A5D7-B873-4F91-B1D7-4AECB84EC855}" type="sibTrans" cxnId="{A8FC93D3-534D-43CA-8538-360B52A68ECE}">
      <dgm:prSet/>
      <dgm:spPr/>
      <dgm:t>
        <a:bodyPr/>
        <a:lstStyle/>
        <a:p>
          <a:endParaRPr lang="zh-CN" altLang="en-US"/>
        </a:p>
      </dgm:t>
    </dgm:pt>
    <dgm:pt modelId="{05BFB993-310A-42AB-A102-2C57BF354D1E}">
      <dgm:prSet custT="1"/>
      <dgm:spPr/>
      <dgm:t>
        <a:bodyPr/>
        <a:lstStyle/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altLang="zh-CN" sz="24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altLang="zh-CN" sz="24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CN" alt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建筑英语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dirty="0"/>
        </a:p>
      </dgm:t>
    </dgm:pt>
    <dgm:pt modelId="{D06B59AD-F7DE-4BBB-AEFE-E5D9F21CF8A1}" type="parTrans" cxnId="{2AC275B5-8217-49D0-AF07-8464523D630F}">
      <dgm:prSet/>
      <dgm:spPr/>
      <dgm:t>
        <a:bodyPr/>
        <a:lstStyle/>
        <a:p>
          <a:endParaRPr lang="zh-CN" altLang="en-US"/>
        </a:p>
      </dgm:t>
    </dgm:pt>
    <dgm:pt modelId="{A2E7A304-6A5B-43A6-BDD3-6D2C752DD681}" type="sibTrans" cxnId="{2AC275B5-8217-49D0-AF07-8464523D630F}">
      <dgm:prSet/>
      <dgm:spPr/>
      <dgm:t>
        <a:bodyPr/>
        <a:lstStyle/>
        <a:p>
          <a:endParaRPr lang="zh-CN" altLang="en-US"/>
        </a:p>
      </dgm:t>
    </dgm:pt>
    <dgm:pt modelId="{62E022D0-DED9-4C3B-ACDC-A85EAE95E305}" type="pres">
      <dgm:prSet presAssocID="{843D43D3-B99E-48E0-8977-22210EAB7BBC}" presName="Name0" presStyleCnt="0">
        <dgm:presLayoutVars>
          <dgm:dir/>
          <dgm:animLvl val="lvl"/>
          <dgm:resizeHandles val="exact"/>
        </dgm:presLayoutVars>
      </dgm:prSet>
      <dgm:spPr/>
    </dgm:pt>
    <dgm:pt modelId="{762475B1-F681-430B-8EA3-568D430A9F5B}" type="pres">
      <dgm:prSet presAssocID="{05BFB993-310A-42AB-A102-2C57BF354D1E}" presName="Name8" presStyleCnt="0"/>
      <dgm:spPr/>
    </dgm:pt>
    <dgm:pt modelId="{62A24365-38AB-47F7-8E9E-136EEF3A31E0}" type="pres">
      <dgm:prSet presAssocID="{05BFB993-310A-42AB-A102-2C57BF354D1E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B7572D-A9CF-4BBA-A15A-8B8A6E8879F9}" type="pres">
      <dgm:prSet presAssocID="{05BFB993-310A-42AB-A102-2C57BF354D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C4EB1F-D58F-4161-9C20-55F89EEA982A}" type="pres">
      <dgm:prSet presAssocID="{8196E3C0-84AF-4980-8AF1-7563E3A124CE}" presName="Name8" presStyleCnt="0"/>
      <dgm:spPr/>
    </dgm:pt>
    <dgm:pt modelId="{DB8BF4DD-9346-4BD4-9140-EE479ED05CC2}" type="pres">
      <dgm:prSet presAssocID="{8196E3C0-84AF-4980-8AF1-7563E3A124CE}" presName="level" presStyleLbl="node1" presStyleIdx="1" presStyleCnt="4" custLinFactNeighborX="0" custLinFactNeighborY="-156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C91701-F333-4220-B9EE-73650120A181}" type="pres">
      <dgm:prSet presAssocID="{8196E3C0-84AF-4980-8AF1-7563E3A124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99E538-EEC5-41A0-B0CF-C2560272A142}" type="pres">
      <dgm:prSet presAssocID="{D7943CAD-C9AE-4931-93F7-EF4D4FBC86B1}" presName="Name8" presStyleCnt="0"/>
      <dgm:spPr/>
    </dgm:pt>
    <dgm:pt modelId="{87B8C664-9EA2-40C8-928F-90068B358F4C}" type="pres">
      <dgm:prSet presAssocID="{D7943CAD-C9AE-4931-93F7-EF4D4FBC86B1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C09CBA-2474-4223-8909-261DD7255FE5}" type="pres">
      <dgm:prSet presAssocID="{D7943CAD-C9AE-4931-93F7-EF4D4FBC86B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B1A5EE-8718-42AE-B13A-CA8EF73C352B}" type="pres">
      <dgm:prSet presAssocID="{D8210E67-81E6-4236-BAA6-961DCA552CF7}" presName="Name8" presStyleCnt="0"/>
      <dgm:spPr/>
    </dgm:pt>
    <dgm:pt modelId="{99806B98-16D3-4E94-A32F-168AC68C9432}" type="pres">
      <dgm:prSet presAssocID="{D8210E67-81E6-4236-BAA6-961DCA552CF7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51A9E7-D10B-4005-9AD3-0A5DE3A68372}" type="pres">
      <dgm:prSet presAssocID="{D8210E67-81E6-4236-BAA6-961DCA552C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C2D2DD4-37E4-4F72-BC62-049F109F32A1}" type="presOf" srcId="{D8210E67-81E6-4236-BAA6-961DCA552CF7}" destId="{99806B98-16D3-4E94-A32F-168AC68C9432}" srcOrd="0" destOrd="0" presId="urn:microsoft.com/office/officeart/2005/8/layout/pyramid1"/>
    <dgm:cxn modelId="{99AE5AFA-7163-4A82-9506-5770AF8B5E0F}" type="presOf" srcId="{843D43D3-B99E-48E0-8977-22210EAB7BBC}" destId="{62E022D0-DED9-4C3B-ACDC-A85EAE95E305}" srcOrd="0" destOrd="0" presId="urn:microsoft.com/office/officeart/2005/8/layout/pyramid1"/>
    <dgm:cxn modelId="{A8FC93D3-534D-43CA-8538-360B52A68ECE}" srcId="{843D43D3-B99E-48E0-8977-22210EAB7BBC}" destId="{8196E3C0-84AF-4980-8AF1-7563E3A124CE}" srcOrd="1" destOrd="0" parTransId="{7F781216-2377-4985-B01E-4CAEF70C576F}" sibTransId="{CCE9A5D7-B873-4F91-B1D7-4AECB84EC855}"/>
    <dgm:cxn modelId="{95E615A9-F290-48F7-A31C-082D0AD6F6A9}" srcId="{843D43D3-B99E-48E0-8977-22210EAB7BBC}" destId="{D8210E67-81E6-4236-BAA6-961DCA552CF7}" srcOrd="3" destOrd="0" parTransId="{DDFA97B1-E04B-46BC-BCF0-ED5841A96C22}" sibTransId="{037AEC93-58A3-4D43-AF95-A0CF7383B90A}"/>
    <dgm:cxn modelId="{008C96B1-16AC-469E-9094-0D1096B35296}" type="presOf" srcId="{8196E3C0-84AF-4980-8AF1-7563E3A124CE}" destId="{E0C91701-F333-4220-B9EE-73650120A181}" srcOrd="1" destOrd="0" presId="urn:microsoft.com/office/officeart/2005/8/layout/pyramid1"/>
    <dgm:cxn modelId="{2AC275B5-8217-49D0-AF07-8464523D630F}" srcId="{843D43D3-B99E-48E0-8977-22210EAB7BBC}" destId="{05BFB993-310A-42AB-A102-2C57BF354D1E}" srcOrd="0" destOrd="0" parTransId="{D06B59AD-F7DE-4BBB-AEFE-E5D9F21CF8A1}" sibTransId="{A2E7A304-6A5B-43A6-BDD3-6D2C752DD681}"/>
    <dgm:cxn modelId="{B54208CC-CA0E-4C71-8037-5847BB185D0D}" type="presOf" srcId="{D7943CAD-C9AE-4931-93F7-EF4D4FBC86B1}" destId="{BCC09CBA-2474-4223-8909-261DD7255FE5}" srcOrd="1" destOrd="0" presId="urn:microsoft.com/office/officeart/2005/8/layout/pyramid1"/>
    <dgm:cxn modelId="{1DAE4E22-C089-4AC1-B45B-77D21906F2A4}" srcId="{843D43D3-B99E-48E0-8977-22210EAB7BBC}" destId="{D7943CAD-C9AE-4931-93F7-EF4D4FBC86B1}" srcOrd="2" destOrd="0" parTransId="{62E3B512-E93C-4657-9848-9692A6E8B34E}" sibTransId="{5CBD2541-8053-41EE-BDF0-5E1C0EBA31E9}"/>
    <dgm:cxn modelId="{56E222B9-E412-4AF1-AF96-FA9F041A90C6}" type="presOf" srcId="{D7943CAD-C9AE-4931-93F7-EF4D4FBC86B1}" destId="{87B8C664-9EA2-40C8-928F-90068B358F4C}" srcOrd="0" destOrd="0" presId="urn:microsoft.com/office/officeart/2005/8/layout/pyramid1"/>
    <dgm:cxn modelId="{2FB3287F-EC25-4627-BECE-AB62CA4DDDBB}" type="presOf" srcId="{D8210E67-81E6-4236-BAA6-961DCA552CF7}" destId="{D251A9E7-D10B-4005-9AD3-0A5DE3A68372}" srcOrd="1" destOrd="0" presId="urn:microsoft.com/office/officeart/2005/8/layout/pyramid1"/>
    <dgm:cxn modelId="{1EBBDDD1-E477-46D6-B06B-ADE8E9D8E6E7}" type="presOf" srcId="{05BFB993-310A-42AB-A102-2C57BF354D1E}" destId="{62A24365-38AB-47F7-8E9E-136EEF3A31E0}" srcOrd="0" destOrd="0" presId="urn:microsoft.com/office/officeart/2005/8/layout/pyramid1"/>
    <dgm:cxn modelId="{E30C3B43-9387-46E7-AAF6-55C99C61FEEE}" type="presOf" srcId="{05BFB993-310A-42AB-A102-2C57BF354D1E}" destId="{D8B7572D-A9CF-4BBA-A15A-8B8A6E8879F9}" srcOrd="1" destOrd="0" presId="urn:microsoft.com/office/officeart/2005/8/layout/pyramid1"/>
    <dgm:cxn modelId="{6CAF95E6-7850-4903-B460-A269DACDB6BD}" type="presOf" srcId="{8196E3C0-84AF-4980-8AF1-7563E3A124CE}" destId="{DB8BF4DD-9346-4BD4-9140-EE479ED05CC2}" srcOrd="0" destOrd="0" presId="urn:microsoft.com/office/officeart/2005/8/layout/pyramid1"/>
    <dgm:cxn modelId="{40810ABF-D1D8-42EC-B3A5-C01ACA3FF2DA}" type="presParOf" srcId="{62E022D0-DED9-4C3B-ACDC-A85EAE95E305}" destId="{762475B1-F681-430B-8EA3-568D430A9F5B}" srcOrd="0" destOrd="0" presId="urn:microsoft.com/office/officeart/2005/8/layout/pyramid1"/>
    <dgm:cxn modelId="{94351D2C-FB96-409F-8FC3-A7D17FAC6C7C}" type="presParOf" srcId="{762475B1-F681-430B-8EA3-568D430A9F5B}" destId="{62A24365-38AB-47F7-8E9E-136EEF3A31E0}" srcOrd="0" destOrd="0" presId="urn:microsoft.com/office/officeart/2005/8/layout/pyramid1"/>
    <dgm:cxn modelId="{7608EEBA-E95B-477C-88F4-A889F65E2EF8}" type="presParOf" srcId="{762475B1-F681-430B-8EA3-568D430A9F5B}" destId="{D8B7572D-A9CF-4BBA-A15A-8B8A6E8879F9}" srcOrd="1" destOrd="0" presId="urn:microsoft.com/office/officeart/2005/8/layout/pyramid1"/>
    <dgm:cxn modelId="{C81AF684-6705-4CA6-89A7-7F9B36118173}" type="presParOf" srcId="{62E022D0-DED9-4C3B-ACDC-A85EAE95E305}" destId="{D5C4EB1F-D58F-4161-9C20-55F89EEA982A}" srcOrd="1" destOrd="0" presId="urn:microsoft.com/office/officeart/2005/8/layout/pyramid1"/>
    <dgm:cxn modelId="{ED680B1D-2177-417B-B386-C1575C516BA3}" type="presParOf" srcId="{D5C4EB1F-D58F-4161-9C20-55F89EEA982A}" destId="{DB8BF4DD-9346-4BD4-9140-EE479ED05CC2}" srcOrd="0" destOrd="0" presId="urn:microsoft.com/office/officeart/2005/8/layout/pyramid1"/>
    <dgm:cxn modelId="{6E162B77-BA3A-400D-A219-BB260BCA6041}" type="presParOf" srcId="{D5C4EB1F-D58F-4161-9C20-55F89EEA982A}" destId="{E0C91701-F333-4220-B9EE-73650120A181}" srcOrd="1" destOrd="0" presId="urn:microsoft.com/office/officeart/2005/8/layout/pyramid1"/>
    <dgm:cxn modelId="{0AD9B626-5D8A-42AA-A35F-0D070DF1554D}" type="presParOf" srcId="{62E022D0-DED9-4C3B-ACDC-A85EAE95E305}" destId="{1699E538-EEC5-41A0-B0CF-C2560272A142}" srcOrd="2" destOrd="0" presId="urn:microsoft.com/office/officeart/2005/8/layout/pyramid1"/>
    <dgm:cxn modelId="{129201CA-02CD-41FD-81D3-98E2F597D408}" type="presParOf" srcId="{1699E538-EEC5-41A0-B0CF-C2560272A142}" destId="{87B8C664-9EA2-40C8-928F-90068B358F4C}" srcOrd="0" destOrd="0" presId="urn:microsoft.com/office/officeart/2005/8/layout/pyramid1"/>
    <dgm:cxn modelId="{0F33A878-157C-4110-ACA8-DAEDB2F578B4}" type="presParOf" srcId="{1699E538-EEC5-41A0-B0CF-C2560272A142}" destId="{BCC09CBA-2474-4223-8909-261DD7255FE5}" srcOrd="1" destOrd="0" presId="urn:microsoft.com/office/officeart/2005/8/layout/pyramid1"/>
    <dgm:cxn modelId="{2F0F018C-9D7A-41C1-90E2-AC96C56883EE}" type="presParOf" srcId="{62E022D0-DED9-4C3B-ACDC-A85EAE95E305}" destId="{E2B1A5EE-8718-42AE-B13A-CA8EF73C352B}" srcOrd="3" destOrd="0" presId="urn:microsoft.com/office/officeart/2005/8/layout/pyramid1"/>
    <dgm:cxn modelId="{38BA3D66-E433-43E2-AA04-0CB8452D4F74}" type="presParOf" srcId="{E2B1A5EE-8718-42AE-B13A-CA8EF73C352B}" destId="{99806B98-16D3-4E94-A32F-168AC68C9432}" srcOrd="0" destOrd="0" presId="urn:microsoft.com/office/officeart/2005/8/layout/pyramid1"/>
    <dgm:cxn modelId="{AD0C4879-A849-41F5-9828-31B43BE142C5}" type="presParOf" srcId="{E2B1A5EE-8718-42AE-B13A-CA8EF73C352B}" destId="{D251A9E7-D10B-4005-9AD3-0A5DE3A68372}" srcOrd="1" destOrd="0" presId="urn:microsoft.com/office/officeart/2005/8/layout/pyramid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3D43D3-B99E-48E0-8977-22210EAB7BBC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D7943CAD-C9AE-4931-93F7-EF4D4FBC86B1}">
      <dgm:prSet custT="1"/>
      <dgm:spPr/>
      <dgm:t>
        <a:bodyPr/>
        <a:lstStyle/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altLang="zh-CN" sz="24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CN" alt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建筑识图与构造</a:t>
          </a:r>
          <a:endParaRPr lang="zh-CN" altLang="en-US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2E3B512-E93C-4657-9848-9692A6E8B34E}" type="parTrans" cxnId="{1DAE4E22-C089-4AC1-B45B-77D21906F2A4}">
      <dgm:prSet/>
      <dgm:spPr/>
      <dgm:t>
        <a:bodyPr/>
        <a:lstStyle/>
        <a:p>
          <a:endParaRPr lang="zh-CN" altLang="en-US"/>
        </a:p>
      </dgm:t>
    </dgm:pt>
    <dgm:pt modelId="{5CBD2541-8053-41EE-BDF0-5E1C0EBA31E9}" type="sibTrans" cxnId="{1DAE4E22-C089-4AC1-B45B-77D21906F2A4}">
      <dgm:prSet/>
      <dgm:spPr/>
      <dgm:t>
        <a:bodyPr/>
        <a:lstStyle/>
        <a:p>
          <a:endParaRPr lang="zh-CN" altLang="en-US"/>
        </a:p>
      </dgm:t>
    </dgm:pt>
    <dgm:pt modelId="{8196E3C0-84AF-4980-8AF1-7563E3A124CE}">
      <dgm:prSet custT="1"/>
      <dgm:spPr/>
      <dgm:t>
        <a:bodyPr/>
        <a:lstStyle/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CN" alt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建筑</a:t>
          </a:r>
          <a:r>
            <a:rPr lang="en-US" altLang="zh-CN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CAD</a:t>
          </a:r>
          <a:endParaRPr lang="zh-CN" altLang="en-US" sz="24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F781216-2377-4985-B01E-4CAEF70C576F}" type="parTrans" cxnId="{A8FC93D3-534D-43CA-8538-360B52A68ECE}">
      <dgm:prSet/>
      <dgm:spPr/>
      <dgm:t>
        <a:bodyPr/>
        <a:lstStyle/>
        <a:p>
          <a:endParaRPr lang="zh-CN" altLang="en-US"/>
        </a:p>
      </dgm:t>
    </dgm:pt>
    <dgm:pt modelId="{CCE9A5D7-B873-4F91-B1D7-4AECB84EC855}" type="sibTrans" cxnId="{A8FC93D3-534D-43CA-8538-360B52A68ECE}">
      <dgm:prSet/>
      <dgm:spPr/>
      <dgm:t>
        <a:bodyPr/>
        <a:lstStyle/>
        <a:p>
          <a:endParaRPr lang="zh-CN" altLang="en-US"/>
        </a:p>
      </dgm:t>
    </dgm:pt>
    <dgm:pt modelId="{05BFB993-310A-42AB-A102-2C57BF354D1E}">
      <dgm:prSet custT="1"/>
      <dgm:spPr/>
      <dgm:t>
        <a:bodyPr/>
        <a:lstStyle/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altLang="zh-CN" sz="24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altLang="zh-CN" sz="24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CN" altLang="en-US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建筑工程预算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dirty="0"/>
        </a:p>
      </dgm:t>
    </dgm:pt>
    <dgm:pt modelId="{D06B59AD-F7DE-4BBB-AEFE-E5D9F21CF8A1}" type="parTrans" cxnId="{2AC275B5-8217-49D0-AF07-8464523D630F}">
      <dgm:prSet/>
      <dgm:spPr/>
      <dgm:t>
        <a:bodyPr/>
        <a:lstStyle/>
        <a:p>
          <a:endParaRPr lang="zh-CN" altLang="en-US"/>
        </a:p>
      </dgm:t>
    </dgm:pt>
    <dgm:pt modelId="{A2E7A304-6A5B-43A6-BDD3-6D2C752DD681}" type="sibTrans" cxnId="{2AC275B5-8217-49D0-AF07-8464523D630F}">
      <dgm:prSet/>
      <dgm:spPr/>
      <dgm:t>
        <a:bodyPr/>
        <a:lstStyle/>
        <a:p>
          <a:endParaRPr lang="zh-CN" altLang="en-US"/>
        </a:p>
      </dgm:t>
    </dgm:pt>
    <dgm:pt modelId="{62E022D0-DED9-4C3B-ACDC-A85EAE95E305}" type="pres">
      <dgm:prSet presAssocID="{843D43D3-B99E-48E0-8977-22210EAB7BBC}" presName="Name0" presStyleCnt="0">
        <dgm:presLayoutVars>
          <dgm:dir/>
          <dgm:animLvl val="lvl"/>
          <dgm:resizeHandles val="exact"/>
        </dgm:presLayoutVars>
      </dgm:prSet>
      <dgm:spPr/>
    </dgm:pt>
    <dgm:pt modelId="{762475B1-F681-430B-8EA3-568D430A9F5B}" type="pres">
      <dgm:prSet presAssocID="{05BFB993-310A-42AB-A102-2C57BF354D1E}" presName="Name8" presStyleCnt="0"/>
      <dgm:spPr/>
    </dgm:pt>
    <dgm:pt modelId="{62A24365-38AB-47F7-8E9E-136EEF3A31E0}" type="pres">
      <dgm:prSet presAssocID="{05BFB993-310A-42AB-A102-2C57BF354D1E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B7572D-A9CF-4BBA-A15A-8B8A6E8879F9}" type="pres">
      <dgm:prSet presAssocID="{05BFB993-310A-42AB-A102-2C57BF354D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C4EB1F-D58F-4161-9C20-55F89EEA982A}" type="pres">
      <dgm:prSet presAssocID="{8196E3C0-84AF-4980-8AF1-7563E3A124CE}" presName="Name8" presStyleCnt="0"/>
      <dgm:spPr/>
    </dgm:pt>
    <dgm:pt modelId="{DB8BF4DD-9346-4BD4-9140-EE479ED05CC2}" type="pres">
      <dgm:prSet presAssocID="{8196E3C0-84AF-4980-8AF1-7563E3A124CE}" presName="level" presStyleLbl="node1" presStyleIdx="1" presStyleCnt="3" custLinFactNeighborX="0" custLinFactNeighborY="-156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C91701-F333-4220-B9EE-73650120A181}" type="pres">
      <dgm:prSet presAssocID="{8196E3C0-84AF-4980-8AF1-7563E3A124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99E538-EEC5-41A0-B0CF-C2560272A142}" type="pres">
      <dgm:prSet presAssocID="{D7943CAD-C9AE-4931-93F7-EF4D4FBC86B1}" presName="Name8" presStyleCnt="0"/>
      <dgm:spPr/>
    </dgm:pt>
    <dgm:pt modelId="{87B8C664-9EA2-40C8-928F-90068B358F4C}" type="pres">
      <dgm:prSet presAssocID="{D7943CAD-C9AE-4931-93F7-EF4D4FBC86B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C09CBA-2474-4223-8909-261DD7255FE5}" type="pres">
      <dgm:prSet presAssocID="{D7943CAD-C9AE-4931-93F7-EF4D4FBC86B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14ABE1F-4A28-48CC-9259-26A8C0D0C12E}" type="presOf" srcId="{D7943CAD-C9AE-4931-93F7-EF4D4FBC86B1}" destId="{87B8C664-9EA2-40C8-928F-90068B358F4C}" srcOrd="0" destOrd="0" presId="urn:microsoft.com/office/officeart/2005/8/layout/pyramid1"/>
    <dgm:cxn modelId="{A8FC93D3-534D-43CA-8538-360B52A68ECE}" srcId="{843D43D3-B99E-48E0-8977-22210EAB7BBC}" destId="{8196E3C0-84AF-4980-8AF1-7563E3A124CE}" srcOrd="1" destOrd="0" parTransId="{7F781216-2377-4985-B01E-4CAEF70C576F}" sibTransId="{CCE9A5D7-B873-4F91-B1D7-4AECB84EC855}"/>
    <dgm:cxn modelId="{1C29B413-633D-472E-859E-A04D041CE7D3}" type="presOf" srcId="{8196E3C0-84AF-4980-8AF1-7563E3A124CE}" destId="{E0C91701-F333-4220-B9EE-73650120A181}" srcOrd="1" destOrd="0" presId="urn:microsoft.com/office/officeart/2005/8/layout/pyramid1"/>
    <dgm:cxn modelId="{2AC275B5-8217-49D0-AF07-8464523D630F}" srcId="{843D43D3-B99E-48E0-8977-22210EAB7BBC}" destId="{05BFB993-310A-42AB-A102-2C57BF354D1E}" srcOrd="0" destOrd="0" parTransId="{D06B59AD-F7DE-4BBB-AEFE-E5D9F21CF8A1}" sibTransId="{A2E7A304-6A5B-43A6-BDD3-6D2C752DD681}"/>
    <dgm:cxn modelId="{8F27C98B-4342-4A15-A227-5C761665BDCB}" type="presOf" srcId="{05BFB993-310A-42AB-A102-2C57BF354D1E}" destId="{62A24365-38AB-47F7-8E9E-136EEF3A31E0}" srcOrd="0" destOrd="0" presId="urn:microsoft.com/office/officeart/2005/8/layout/pyramid1"/>
    <dgm:cxn modelId="{AACC0970-F578-4633-B6FF-EDBFA2BFBB47}" type="presOf" srcId="{8196E3C0-84AF-4980-8AF1-7563E3A124CE}" destId="{DB8BF4DD-9346-4BD4-9140-EE479ED05CC2}" srcOrd="0" destOrd="0" presId="urn:microsoft.com/office/officeart/2005/8/layout/pyramid1"/>
    <dgm:cxn modelId="{622D431B-69F4-4C93-839A-157DFC5E6D45}" type="presOf" srcId="{843D43D3-B99E-48E0-8977-22210EAB7BBC}" destId="{62E022D0-DED9-4C3B-ACDC-A85EAE95E305}" srcOrd="0" destOrd="0" presId="urn:microsoft.com/office/officeart/2005/8/layout/pyramid1"/>
    <dgm:cxn modelId="{C5FB8120-C43D-427F-BE7A-CD381D8E11B3}" type="presOf" srcId="{05BFB993-310A-42AB-A102-2C57BF354D1E}" destId="{D8B7572D-A9CF-4BBA-A15A-8B8A6E8879F9}" srcOrd="1" destOrd="0" presId="urn:microsoft.com/office/officeart/2005/8/layout/pyramid1"/>
    <dgm:cxn modelId="{1DAE4E22-C089-4AC1-B45B-77D21906F2A4}" srcId="{843D43D3-B99E-48E0-8977-22210EAB7BBC}" destId="{D7943CAD-C9AE-4931-93F7-EF4D4FBC86B1}" srcOrd="2" destOrd="0" parTransId="{62E3B512-E93C-4657-9848-9692A6E8B34E}" sibTransId="{5CBD2541-8053-41EE-BDF0-5E1C0EBA31E9}"/>
    <dgm:cxn modelId="{60C23B98-4203-4047-80C8-65DC2FA75622}" type="presOf" srcId="{D7943CAD-C9AE-4931-93F7-EF4D4FBC86B1}" destId="{BCC09CBA-2474-4223-8909-261DD7255FE5}" srcOrd="1" destOrd="0" presId="urn:microsoft.com/office/officeart/2005/8/layout/pyramid1"/>
    <dgm:cxn modelId="{4B90DE09-D76E-4510-86B4-B2C85F9B9C96}" type="presParOf" srcId="{62E022D0-DED9-4C3B-ACDC-A85EAE95E305}" destId="{762475B1-F681-430B-8EA3-568D430A9F5B}" srcOrd="0" destOrd="0" presId="urn:microsoft.com/office/officeart/2005/8/layout/pyramid1"/>
    <dgm:cxn modelId="{DE82376C-33B3-4DD9-99A0-2738A569F87A}" type="presParOf" srcId="{762475B1-F681-430B-8EA3-568D430A9F5B}" destId="{62A24365-38AB-47F7-8E9E-136EEF3A31E0}" srcOrd="0" destOrd="0" presId="urn:microsoft.com/office/officeart/2005/8/layout/pyramid1"/>
    <dgm:cxn modelId="{10E23EFB-5ED8-4C71-8A25-AA8035B76B6F}" type="presParOf" srcId="{762475B1-F681-430B-8EA3-568D430A9F5B}" destId="{D8B7572D-A9CF-4BBA-A15A-8B8A6E8879F9}" srcOrd="1" destOrd="0" presId="urn:microsoft.com/office/officeart/2005/8/layout/pyramid1"/>
    <dgm:cxn modelId="{1BFB5604-E466-4909-9677-ED34064C0C77}" type="presParOf" srcId="{62E022D0-DED9-4C3B-ACDC-A85EAE95E305}" destId="{D5C4EB1F-D58F-4161-9C20-55F89EEA982A}" srcOrd="1" destOrd="0" presId="urn:microsoft.com/office/officeart/2005/8/layout/pyramid1"/>
    <dgm:cxn modelId="{D5C61216-1D38-4148-AFD9-3520710F47A8}" type="presParOf" srcId="{D5C4EB1F-D58F-4161-9C20-55F89EEA982A}" destId="{DB8BF4DD-9346-4BD4-9140-EE479ED05CC2}" srcOrd="0" destOrd="0" presId="urn:microsoft.com/office/officeart/2005/8/layout/pyramid1"/>
    <dgm:cxn modelId="{EDF3F701-25D2-413C-82CB-313F7CDA30FA}" type="presParOf" srcId="{D5C4EB1F-D58F-4161-9C20-55F89EEA982A}" destId="{E0C91701-F333-4220-B9EE-73650120A181}" srcOrd="1" destOrd="0" presId="urn:microsoft.com/office/officeart/2005/8/layout/pyramid1"/>
    <dgm:cxn modelId="{5420E2B9-2FB7-4203-BF72-4224303EC101}" type="presParOf" srcId="{62E022D0-DED9-4C3B-ACDC-A85EAE95E305}" destId="{1699E538-EEC5-41A0-B0CF-C2560272A142}" srcOrd="2" destOrd="0" presId="urn:microsoft.com/office/officeart/2005/8/layout/pyramid1"/>
    <dgm:cxn modelId="{781C71FF-4249-46C2-AD3D-B53CF3FF961D}" type="presParOf" srcId="{1699E538-EEC5-41A0-B0CF-C2560272A142}" destId="{87B8C664-9EA2-40C8-928F-90068B358F4C}" srcOrd="0" destOrd="0" presId="urn:microsoft.com/office/officeart/2005/8/layout/pyramid1"/>
    <dgm:cxn modelId="{A594F65D-F481-4152-8024-E5382CB0A992}" type="presParOf" srcId="{1699E538-EEC5-41A0-B0CF-C2560272A142}" destId="{BCC09CBA-2474-4223-8909-261DD7255FE5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0.79817</cdr:x>
      <cdr:y>0.92767</cdr:y>
    </cdr:from>
    <cdr:to>
      <cdr:x>0.88991</cdr:x>
      <cdr:y>0.9765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15106" y="4071966"/>
          <a:ext cx="71438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zh-CN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481013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481013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F439DD1-2A0F-4ABE-8A97-140BE20AD579}" type="datetimeFigureOut">
              <a:rPr lang="zh-CN" altLang="en-US"/>
              <a:pPr>
                <a:defRPr/>
              </a:pPr>
              <a:t>2014/5/16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22313"/>
            <a:ext cx="4808537" cy="3608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48" tIns="47174" rIns="94348" bIns="47174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975" y="4570413"/>
            <a:ext cx="5510213" cy="4330700"/>
          </a:xfrm>
          <a:prstGeom prst="rect">
            <a:avLst/>
          </a:prstGeom>
        </p:spPr>
        <p:txBody>
          <a:bodyPr vert="horz" lIns="94348" tIns="47174" rIns="94348" bIns="47174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140825"/>
            <a:ext cx="2984500" cy="481013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02075" y="9140825"/>
            <a:ext cx="2984500" cy="481013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3D4A37C-9735-4A8A-84F6-FFC4288F64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7F25D3E-76B3-4F6A-9078-614DC6631459}" type="datetime1">
              <a:rPr lang="zh-CN" altLang="en-US" smtClean="0"/>
              <a:pPr/>
              <a:t>2014/5/16</a:t>
            </a:fld>
            <a:endParaRPr lang="en-US" altLang="zh-CN" smtClean="0"/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99594-DAF2-4444-8D53-F39F60720FAD}" type="slidenum">
              <a:rPr lang="zh-CN" altLang="en-US" smtClean="0"/>
              <a:pPr/>
              <a:t>1</a:t>
            </a:fld>
            <a:endParaRPr lang="en-US" altLang="zh-CN" smtClean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4A37C-9735-4A8A-84F6-FFC4288F6420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4A37C-9735-4A8A-84F6-FFC4288F6420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82D94F0-B8EB-46B5-B7D8-66689A6B2CD9}" type="datetime1">
              <a:rPr lang="zh-CN" altLang="en-US" smtClean="0"/>
              <a:pPr/>
              <a:t>2014/5/16</a:t>
            </a:fld>
            <a:endParaRPr lang="en-US" altLang="zh-CN" smtClean="0"/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E0472-DD82-46EB-B174-225AD9B0FBD8}" type="slidenum">
              <a:rPr lang="zh-CN" altLang="en-US" smtClean="0"/>
              <a:pPr/>
              <a:t>5</a:t>
            </a:fld>
            <a:endParaRPr lang="en-US" altLang="zh-CN" smtClean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4A37C-9735-4A8A-84F6-FFC4288F6420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4A37C-9735-4A8A-84F6-FFC4288F6420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4A37C-9735-4A8A-84F6-FFC4288F6420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4A37C-9735-4A8A-84F6-FFC4288F6420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F4D72-63B0-4467-A5F5-32B659C4194B}" type="datetime1">
              <a:rPr lang="zh-CN" altLang="en-US" smtClean="0"/>
              <a:pPr>
                <a:defRPr/>
              </a:pPr>
              <a:t>2014/5/16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四川建院  </a:t>
            </a:r>
            <a:r>
              <a:rPr lang="en-US" altLang="zh-CN" smtClean="0"/>
              <a:t>http://www.scate.com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54145-9092-4259-BA76-75708F0220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F76DA-9304-49F2-9C15-E8F001A3079D}" type="datetime1">
              <a:rPr lang="zh-CN" altLang="en-US" smtClean="0"/>
              <a:pPr>
                <a:defRPr/>
              </a:pPr>
              <a:t>2014/5/16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四川建院  </a:t>
            </a:r>
            <a:r>
              <a:rPr lang="en-US" altLang="zh-CN" smtClean="0"/>
              <a:t>http://www.scate.com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42B8-2A30-4FB8-8C89-083DED19E9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C4BC9-BC00-4AF7-8539-971CC97316D2}" type="datetime1">
              <a:rPr lang="zh-CN" altLang="en-US" smtClean="0"/>
              <a:pPr>
                <a:defRPr/>
              </a:pPr>
              <a:t>2014/5/16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四川建院  </a:t>
            </a:r>
            <a:r>
              <a:rPr lang="en-US" altLang="zh-CN" smtClean="0"/>
              <a:t>http://www.scate.com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2404-9EBD-4F13-975D-E33FA038D1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 descr="Business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5476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name2880bla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214313"/>
            <a:ext cx="36004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3525"/>
            <a:ext cx="19812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23D6F97-DF55-44CC-BEB3-7BF271A26F07}" type="datetime8">
              <a:rPr lang="zh-CN" altLang="en-US"/>
              <a:pPr>
                <a:defRPr/>
              </a:pPr>
              <a:t>2014年5月16日9时21分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63000" y="0"/>
            <a:ext cx="381000" cy="27463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5518F48-8B4A-45DD-8C32-5E142CE05EA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ftr" sz="quarter" idx="12"/>
          </p:nvPr>
        </p:nvSpPr>
        <p:spPr>
          <a:xfrm>
            <a:off x="668655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Ｈ</a:t>
            </a:r>
            <a:r>
              <a:rPr lang="en-US" altLang="zh-CN"/>
              <a:t>ttp://www.scatc.net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AF18F-532F-4DF4-9243-53723E7EB126}" type="datetime1">
              <a:rPr lang="zh-CN" altLang="en-US" smtClean="0"/>
              <a:pPr>
                <a:defRPr/>
              </a:pPr>
              <a:t>2014/5/16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四川建院  </a:t>
            </a:r>
            <a:r>
              <a:rPr lang="en-US" altLang="zh-CN" smtClean="0"/>
              <a:t>http://www.scate.com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0C082-B0A7-49C2-AB34-270FE2A9F6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B45CD-1D44-4B9D-AF84-947CEF945C0B}" type="datetime1">
              <a:rPr lang="zh-CN" altLang="en-US" smtClean="0"/>
              <a:pPr>
                <a:defRPr/>
              </a:pPr>
              <a:t>2014/5/16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四川建院  </a:t>
            </a:r>
            <a:r>
              <a:rPr lang="en-US" altLang="zh-CN" smtClean="0"/>
              <a:t>http://www.scate.com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AF27-EA27-4CBA-AE94-D202EC997E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CC17-4954-4D50-97A7-E63CC63B2E4F}" type="datetime1">
              <a:rPr lang="zh-CN" altLang="en-US" smtClean="0"/>
              <a:pPr>
                <a:defRPr/>
              </a:pPr>
              <a:t>2014/5/16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四川建院  </a:t>
            </a:r>
            <a:r>
              <a:rPr lang="en-US" altLang="zh-CN" smtClean="0"/>
              <a:t>http://www.scate.com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7C9E-1A3C-4340-9BF9-9A0B1813AC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432BE-49A1-440D-A7E7-AA2B8F954748}" type="datetime1">
              <a:rPr lang="zh-CN" altLang="en-US" smtClean="0"/>
              <a:pPr>
                <a:defRPr/>
              </a:pPr>
              <a:t>2014/5/16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四川建院  </a:t>
            </a:r>
            <a:r>
              <a:rPr lang="en-US" altLang="zh-CN" smtClean="0"/>
              <a:t>http://www.scate.com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2E95-6A17-4FBE-9A0F-553D62BA9C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10BB9-D9CF-49BF-A40A-F450F3D5BA40}" type="datetime1">
              <a:rPr lang="zh-CN" altLang="en-US" smtClean="0"/>
              <a:pPr>
                <a:defRPr/>
              </a:pPr>
              <a:t>2014/5/16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四川建院  </a:t>
            </a:r>
            <a:r>
              <a:rPr lang="en-US" altLang="zh-CN" smtClean="0"/>
              <a:t>http://www.scate.com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4A8F2-7655-4D63-AF08-04832D6466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29D30-4C77-45AE-8F3A-325219152A9D}" type="datetime1">
              <a:rPr lang="zh-CN" altLang="en-US" smtClean="0"/>
              <a:pPr>
                <a:defRPr/>
              </a:pPr>
              <a:t>2014/5/16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四川建院  </a:t>
            </a:r>
            <a:r>
              <a:rPr lang="en-US" altLang="zh-CN" smtClean="0"/>
              <a:t>http://www.scate.com</a:t>
            </a: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FEA6-A2CA-445F-B17E-4C48938C0F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7A5C-2EFA-436F-B919-17850825ABD0}" type="datetime1">
              <a:rPr lang="zh-CN" altLang="en-US" smtClean="0"/>
              <a:pPr>
                <a:defRPr/>
              </a:pPr>
              <a:t>2014/5/16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四川建院  </a:t>
            </a:r>
            <a:r>
              <a:rPr lang="en-US" altLang="zh-CN" smtClean="0"/>
              <a:t>http://www.scate.com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2ED20-AF62-4D1F-B443-247FF55821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FF72-558E-4070-B641-75231BC2D22B}" type="datetime1">
              <a:rPr lang="zh-CN" altLang="en-US" smtClean="0"/>
              <a:pPr>
                <a:defRPr/>
              </a:pPr>
              <a:t>2014/5/16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四川建院  </a:t>
            </a:r>
            <a:r>
              <a:rPr lang="en-US" altLang="zh-CN" smtClean="0"/>
              <a:t>http://www.scate.com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C0A34-0093-4B31-8AFC-6C9972D3C6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0BA4457-0A40-4CF1-99B0-B931167B2BB0}" type="datetime1">
              <a:rPr lang="zh-CN" altLang="en-US" smtClean="0"/>
              <a:pPr>
                <a:defRPr/>
              </a:pPr>
              <a:t>2014/5/16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CN" altLang="en-US" smtClean="0"/>
              <a:t>四川建院  </a:t>
            </a:r>
            <a:r>
              <a:rPr lang="en-US" altLang="zh-CN" smtClean="0"/>
              <a:t>http://www.scate.com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7CAE729-5C87-47DC-A2E5-FB92DFEF38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6613525"/>
            <a:ext cx="1981200" cy="274638"/>
          </a:xfrm>
          <a:noFill/>
        </p:spPr>
        <p:txBody>
          <a:bodyPr/>
          <a:lstStyle/>
          <a:p>
            <a:fld id="{5E1A84C6-7BB9-411C-8B08-E556B4134280}" type="datetime8">
              <a:rPr lang="zh-CN" altLang="en-US" smtClean="0">
                <a:ea typeface="宋体" charset="-122"/>
              </a:rPr>
              <a:pPr/>
              <a:t>2014年5月16日9时21分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63000" y="0"/>
            <a:ext cx="381000" cy="428625"/>
          </a:xfrm>
          <a:noFill/>
        </p:spPr>
        <p:txBody>
          <a:bodyPr/>
          <a:lstStyle/>
          <a:p>
            <a:fld id="{BECE8E53-43A5-41F5-B446-572D3295F6C4}" type="slidenum">
              <a:rPr lang="zh-CN" altLang="en-US" smtClean="0">
                <a:ea typeface="宋体" charset="-122"/>
              </a:rPr>
              <a:pPr/>
              <a:t>1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1443842" name="Rectangle 5"/>
          <p:cNvSpPr>
            <a:spLocks noChangeArrowheads="1"/>
          </p:cNvSpPr>
          <p:nvPr/>
        </p:nvSpPr>
        <p:spPr bwMode="auto">
          <a:xfrm>
            <a:off x="214282" y="1214422"/>
            <a:ext cx="8713788" cy="196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p3d/>
          </a:bodyPr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高职应用英语专业核心课程及参考标准的研究</a:t>
            </a:r>
            <a:endParaRPr lang="zh-CN" alt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黑体" pitchFamily="2" charset="-122"/>
            </a:endParaRPr>
          </a:p>
        </p:txBody>
      </p:sp>
      <p:sp>
        <p:nvSpPr>
          <p:cNvPr id="1443844" name="Text Box 4"/>
          <p:cNvSpPr txBox="1">
            <a:spLocks noChangeArrowheads="1"/>
          </p:cNvSpPr>
          <p:nvPr/>
        </p:nvSpPr>
        <p:spPr bwMode="auto">
          <a:xfrm>
            <a:off x="2879725" y="4724400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43845" name="Text Box 5"/>
          <p:cNvSpPr txBox="1">
            <a:spLocks noChangeArrowheads="1"/>
          </p:cNvSpPr>
          <p:nvPr/>
        </p:nvSpPr>
        <p:spPr bwMode="auto">
          <a:xfrm>
            <a:off x="3743325" y="4714875"/>
            <a:ext cx="5400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戴明元 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教授 </a:t>
            </a: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二〇一四年五月</a:t>
            </a:r>
            <a:endParaRPr lang="zh-CN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127" name="Picture 9" descr="MFLT7%$Y3EV3$Q05JMP6B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113" y="6453188"/>
            <a:ext cx="187166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0" descr="8WZPW)8FBB2W)4NPI_LZ}$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3775" y="6453188"/>
            <a:ext cx="18002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4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44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214422"/>
            <a:ext cx="5785200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问卷调查结果描述：</a:t>
            </a:r>
            <a:endParaRPr lang="en-US" altLang="zh-CN" sz="20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应用英语专业（国际工程承包方向）核心课程认可度问卷调查结果统计（单位：人）</a:t>
            </a:r>
            <a:endParaRPr lang="en-US" altLang="zh-CN" sz="20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4" name="内容占位符 3"/>
          <p:cNvGraphicFramePr>
            <a:graphicFrameLocks/>
          </p:cNvGraphicFramePr>
          <p:nvPr/>
        </p:nvGraphicFramePr>
        <p:xfrm>
          <a:off x="357158" y="250030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285720" y="64291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研究结果</a:t>
            </a:r>
            <a:endParaRPr lang="zh-CN" altLang="en-US" sz="2800" dirty="0">
              <a:ln>
                <a:solidFill>
                  <a:schemeClr val="tx1"/>
                </a:solidFill>
              </a:ln>
              <a:solidFill>
                <a:schemeClr val="dk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07219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+mj-lt"/>
              </a:rPr>
              <a:t>四川建院 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http://www.scate.com</a:t>
            </a:r>
            <a:endParaRPr lang="zh-CN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143108" cy="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500034" y="2285992"/>
          <a:ext cx="7786742" cy="438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1071546"/>
            <a:ext cx="5785200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问卷调查结果描述：</a:t>
            </a:r>
            <a:endParaRPr lang="en-US" altLang="zh-CN" sz="20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应用英语专业（国际工程承包方向）核心课程认可度问卷调查结果统计（单位：</a:t>
            </a:r>
            <a:r>
              <a:rPr lang="en-US" altLang="zh-CN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%</a:t>
            </a: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）</a:t>
            </a:r>
            <a:endParaRPr lang="en-US" altLang="zh-CN" sz="20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+mj-lt"/>
              </a:rPr>
              <a:t>四川建院 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http://www.scate.com</a:t>
            </a:r>
            <a:endParaRPr lang="zh-CN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143108" cy="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1071538" y="1643050"/>
          <a:ext cx="678661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844" y="857232"/>
            <a:ext cx="5785200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问卷调查结果描述：</a:t>
            </a:r>
            <a:endParaRPr lang="en-US" altLang="zh-CN" sz="20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应用英语专业（国际工程承包方向）核心课程问卷调查结果整体分布图（单位：</a:t>
            </a:r>
            <a:r>
              <a:rPr lang="en-US" altLang="zh-CN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%</a:t>
            </a: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）</a:t>
            </a:r>
            <a:endParaRPr lang="en-US" altLang="zh-CN" sz="20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+mj-lt"/>
              </a:rPr>
              <a:t>四川建院 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http://www.scate.com</a:t>
            </a:r>
            <a:endParaRPr lang="zh-CN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143108" cy="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878" y="1714488"/>
            <a:ext cx="8501122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00166" y="785794"/>
            <a:ext cx="5572164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问卷调查结果描述：</a:t>
            </a:r>
            <a:endParaRPr lang="en-US" altLang="zh-CN" sz="20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应用英语专业（国际工程承包方向）量表得分的频数分布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pPr>
              <a:defRPr/>
            </a:pPr>
            <a:endParaRPr lang="en-US" altLang="zh-CN" dirty="0" smtClean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+mj-lt"/>
              </a:rPr>
              <a:t>四川建院 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http://www.scate.com</a:t>
            </a:r>
            <a:endParaRPr lang="zh-CN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143108" cy="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857232"/>
            <a:ext cx="5286412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问卷调查结果描述：</a:t>
            </a:r>
            <a:endParaRPr lang="en-US" altLang="zh-CN" sz="20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应用英语专业（国际工程承包方向）其余题项统计如下</a:t>
            </a:r>
          </a:p>
        </p:txBody>
      </p:sp>
      <p:graphicFrame>
        <p:nvGraphicFramePr>
          <p:cNvPr id="6" name="图表 5"/>
          <p:cNvGraphicFramePr/>
          <p:nvPr/>
        </p:nvGraphicFramePr>
        <p:xfrm>
          <a:off x="500034" y="1928802"/>
          <a:ext cx="835824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+mj-lt"/>
              </a:rPr>
              <a:t>四川建院 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http://www.scate.com</a:t>
            </a:r>
            <a:endParaRPr lang="zh-CN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143108" cy="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4546" y="642918"/>
            <a:ext cx="4714908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问卷调查结果描述：</a:t>
            </a:r>
            <a:endParaRPr lang="en-US" altLang="zh-CN" sz="20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英语（含双语）类核心课程认可度排序</a:t>
            </a:r>
          </a:p>
        </p:txBody>
      </p:sp>
      <p:graphicFrame>
        <p:nvGraphicFramePr>
          <p:cNvPr id="6" name="图表 5"/>
          <p:cNvGraphicFramePr/>
          <p:nvPr/>
        </p:nvGraphicFramePr>
        <p:xfrm>
          <a:off x="500034" y="1928802"/>
          <a:ext cx="835824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图示 6"/>
          <p:cNvGraphicFramePr/>
          <p:nvPr/>
        </p:nvGraphicFramePr>
        <p:xfrm>
          <a:off x="285720" y="1285860"/>
          <a:ext cx="8501122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+mj-lt"/>
              </a:rPr>
              <a:t>四川建院 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http://www.scate.com</a:t>
            </a:r>
            <a:endParaRPr lang="zh-CN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"/>
            <a:ext cx="2143108" cy="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480" y="1071546"/>
            <a:ext cx="4357718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问卷调查结果描述：</a:t>
            </a:r>
            <a:endParaRPr lang="en-US" altLang="zh-CN" sz="20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建筑类类核心课程认可度排序</a:t>
            </a:r>
          </a:p>
        </p:txBody>
      </p:sp>
      <p:graphicFrame>
        <p:nvGraphicFramePr>
          <p:cNvPr id="6" name="图表 5"/>
          <p:cNvGraphicFramePr/>
          <p:nvPr/>
        </p:nvGraphicFramePr>
        <p:xfrm>
          <a:off x="500034" y="1928802"/>
          <a:ext cx="835824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图示 6"/>
          <p:cNvGraphicFramePr/>
          <p:nvPr/>
        </p:nvGraphicFramePr>
        <p:xfrm>
          <a:off x="428596" y="1928802"/>
          <a:ext cx="7572428" cy="414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+mj-lt"/>
              </a:rPr>
              <a:t>四川建院 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http://www.scate.com</a:t>
            </a:r>
            <a:endParaRPr lang="zh-CN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"/>
            <a:ext cx="2143108" cy="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642918"/>
            <a:ext cx="35719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最有特色的课程：</a:t>
            </a:r>
            <a:endParaRPr lang="en-US" altLang="zh-CN" sz="20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FIDIC</a:t>
            </a: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合同       建筑英语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786050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+mj-lt"/>
              </a:rPr>
              <a:t>四川建院 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http://www.scate.com</a:t>
            </a:r>
            <a:endParaRPr lang="zh-CN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143108" cy="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" name="Picture 1" descr="F:\Users\53211966\Image\Image1\10EBC7E57FFBC045C0B1A35CE700D9A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500174"/>
            <a:ext cx="3643338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785794"/>
          <a:ext cx="9144001" cy="5170360"/>
        </p:xfrm>
        <a:graphic>
          <a:graphicData uri="http://schemas.openxmlformats.org/drawingml/2006/table">
            <a:tbl>
              <a:tblPr/>
              <a:tblGrid>
                <a:gridCol w="3441073"/>
                <a:gridCol w="848734"/>
                <a:gridCol w="849805"/>
                <a:gridCol w="1051528"/>
                <a:gridCol w="1051528"/>
                <a:gridCol w="1051528"/>
                <a:gridCol w="849805"/>
              </a:tblGrid>
              <a:tr h="121445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专业名称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就业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/>
                      </a:r>
                      <a:b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</a:br>
                      <a:r>
                        <a:rPr lang="zh-CN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竞争力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/>
                      </a:r>
                      <a:b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</a:br>
                      <a:r>
                        <a:rPr lang="zh-CN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排序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就业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/>
                      </a:r>
                      <a:b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</a:br>
                      <a:r>
                        <a:rPr lang="zh-CN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竞争力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/>
                      </a:r>
                      <a:b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</a:br>
                      <a:r>
                        <a:rPr lang="zh-CN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指数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/>
                      </a:r>
                      <a:b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</a:br>
                      <a:r>
                        <a:rPr lang="zh-CN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（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%</a:t>
                      </a:r>
                      <a:r>
                        <a:rPr lang="zh-CN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）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毕业</a:t>
                      </a: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/>
                      </a:r>
                      <a:b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</a:br>
                      <a:r>
                        <a:rPr lang="zh-CN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半年后的</a:t>
                      </a: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/>
                      </a:r>
                      <a:b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</a:br>
                      <a:r>
                        <a:rPr lang="zh-CN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就业率</a:t>
                      </a: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/>
                      </a:r>
                      <a:b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</a:br>
                      <a:r>
                        <a:rPr lang="zh-CN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（</a:t>
                      </a: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%</a:t>
                      </a:r>
                      <a:r>
                        <a:rPr lang="zh-CN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）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毕业半年</a:t>
                      </a: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/>
                      </a:r>
                      <a:b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</a:br>
                      <a:r>
                        <a:rPr lang="zh-CN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后的平均</a:t>
                      </a: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/>
                      </a:r>
                      <a:b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</a:br>
                      <a:r>
                        <a:rPr lang="zh-CN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月收入</a:t>
                      </a: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/>
                      </a:r>
                      <a:b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</a:br>
                      <a:r>
                        <a:rPr lang="zh-CN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（元）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毕业时掌</a:t>
                      </a: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/>
                      </a:r>
                      <a:b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</a:br>
                      <a:r>
                        <a:rPr lang="zh-CN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握的基本</a:t>
                      </a: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/>
                      </a:r>
                      <a:b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</a:br>
                      <a:r>
                        <a:rPr lang="zh-CN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工作能力</a:t>
                      </a: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/>
                      </a:r>
                      <a:b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</a:br>
                      <a:r>
                        <a:rPr lang="zh-CN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（</a:t>
                      </a: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%</a:t>
                      </a:r>
                      <a:r>
                        <a:rPr lang="zh-CN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）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就业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现状</a:t>
                      </a: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/>
                      </a:r>
                      <a:b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</a:br>
                      <a:r>
                        <a:rPr lang="zh-CN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满意度</a:t>
                      </a: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/>
                      </a:r>
                      <a:b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</a:br>
                      <a:r>
                        <a:rPr lang="zh-CN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（</a:t>
                      </a: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%</a:t>
                      </a:r>
                      <a:r>
                        <a:rPr lang="zh-CN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）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2860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本校平均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—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—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95.9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3056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47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56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</a:tr>
              <a:tr h="32860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全国示范性高职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—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—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94.6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2749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47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53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</a:tr>
              <a:tr h="32860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solidFill>
                            <a:srgbClr val="FF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应用英语（国际工程方向）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1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FF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96.9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100 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FF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3605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FF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56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FF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63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</a:tr>
              <a:tr h="32860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给排水工程技术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2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92.7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98 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3236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48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70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</a:tr>
              <a:tr h="32860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会计与审计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3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89.6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92 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3157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48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67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</a:tr>
              <a:tr h="32860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工业设备安装工程技术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4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88.7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97 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3050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41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72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</a:tr>
              <a:tr h="32860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建筑工程技术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5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87.9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97 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3202 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47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59 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</a:tr>
              <a:tr h="341232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供热通风与空调工程技术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5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87.9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94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3337 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48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57 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</a:tr>
              <a:tr h="32860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工程测量技术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7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87.6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99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3229 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51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51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</a:tr>
              <a:tr h="32860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市政工程技术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8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87.2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94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3221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46 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60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</a:tr>
              <a:tr h="32860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钢结构建造技术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9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87.0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89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3102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47 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64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</a:tr>
              <a:tr h="32860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solidFill>
                            <a:srgbClr val="000000"/>
                          </a:solidFill>
                          <a:latin typeface="Times New Roman"/>
                          <a:ea typeface="楷体_GB2312"/>
                          <a:cs typeface="楷体_GB2312"/>
                        </a:rPr>
                        <a:t>建筑装饰工程技术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10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86.7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96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2996 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45 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楷体_GB2312"/>
                          <a:ea typeface="宋体"/>
                          <a:cs typeface="楷体_GB2312"/>
                        </a:rPr>
                        <a:t>63 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49244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1" i="0" u="none" strike="noStrike" cap="none" normalizeH="0" baseline="0" dirty="0" smtClean="0" bmk="_Toc32839906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楷体_GB2312" pitchFamily="49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5929330"/>
            <a:ext cx="7644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宋体" pitchFamily="2" charset="-122"/>
                <a:cs typeface="楷体_GB2312" pitchFamily="49" charset="-122"/>
              </a:rPr>
              <a:t>注：图形图像制作（游戏美术方向）等专业因参与就业竞争力计算的指标缺失，所以没有包括在表中。</a:t>
            </a:r>
            <a:endParaRPr kumimoji="0" lang="zh-CN" sz="7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宋体" pitchFamily="2" charset="-122"/>
                <a:cs typeface="楷体_GB2312" pitchFamily="49" charset="-122"/>
              </a:rPr>
              <a:t>参照数据来源：麦可思</a:t>
            </a:r>
            <a:r>
              <a:rPr kumimoji="0" lang="en-US" altLang="zh-CN" sz="1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宋体" pitchFamily="2" charset="-122"/>
                <a:cs typeface="楷体_GB2312" pitchFamily="49" charset="-122"/>
              </a:rPr>
              <a:t>-</a:t>
            </a:r>
            <a:r>
              <a:rPr kumimoji="0" lang="zh-CN" altLang="en-US" sz="1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宋体" pitchFamily="2" charset="-122"/>
                <a:cs typeface="楷体_GB2312" pitchFamily="49" charset="-122"/>
              </a:rPr>
              <a:t>中国</a:t>
            </a:r>
            <a:r>
              <a:rPr kumimoji="0" lang="en-US" altLang="zh-CN" sz="1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宋体" pitchFamily="2" charset="-122"/>
                <a:cs typeface="楷体_GB2312" pitchFamily="49" charset="-122"/>
              </a:rPr>
              <a:t>2011</a:t>
            </a:r>
            <a:r>
              <a:rPr kumimoji="0" lang="zh-CN" altLang="en-US" sz="1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宋体" pitchFamily="2" charset="-122"/>
                <a:cs typeface="楷体_GB2312" pitchFamily="49" charset="-122"/>
              </a:rPr>
              <a:t>届大学毕业生社会需求与培养质量调查，</a:t>
            </a:r>
            <a:r>
              <a:rPr kumimoji="0" lang="en-US" altLang="zh-CN" sz="1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宋体" pitchFamily="2" charset="-122"/>
                <a:cs typeface="楷体_GB2312" pitchFamily="49" charset="-122"/>
              </a:rPr>
              <a:t>http://www.mycos.com</a:t>
            </a:r>
            <a:r>
              <a:rPr kumimoji="0" lang="zh-CN" altLang="en-US" sz="1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宋体" pitchFamily="2" charset="-122"/>
                <a:cs typeface="楷体_GB2312" pitchFamily="49" charset="-122"/>
              </a:rPr>
              <a:t>。</a:t>
            </a:r>
            <a:endParaRPr kumimoji="0" lang="zh-CN" altLang="en-US" sz="7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宋体" pitchFamily="2" charset="-122"/>
                <a:cs typeface="楷体_GB2312" pitchFamily="49" charset="-122"/>
              </a:rPr>
              <a:t>诊断：本校</a:t>
            </a:r>
            <a:r>
              <a:rPr kumimoji="0" lang="en-US" altLang="zh-CN" sz="1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宋体" pitchFamily="2" charset="-122"/>
                <a:cs typeface="楷体_GB2312" pitchFamily="49" charset="-122"/>
              </a:rPr>
              <a:t>2011</a:t>
            </a:r>
            <a:r>
              <a:rPr kumimoji="0" lang="zh-CN" altLang="en-US" sz="1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宋体" pitchFamily="2" charset="-122"/>
                <a:cs typeface="楷体_GB2312" pitchFamily="49" charset="-122"/>
              </a:rPr>
              <a:t>届毕业生就业竞争力指数最高的专业是应用英语（国际工程方向）（</a:t>
            </a:r>
            <a:r>
              <a:rPr kumimoji="0" lang="en-US" altLang="zh-CN" sz="1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宋体" pitchFamily="2" charset="-122"/>
                <a:cs typeface="楷体_GB2312" pitchFamily="49" charset="-122"/>
              </a:rPr>
              <a:t>96.9%</a:t>
            </a:r>
            <a:r>
              <a:rPr lang="en-US" altLang="zh-CN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楷体_GB2312" pitchFamily="49" charset="-122"/>
              </a:rPr>
              <a:t>)</a:t>
            </a:r>
            <a:endParaRPr kumimoji="0" lang="zh-CN" altLang="en-US" sz="1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7000892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麦可斯</a:t>
            </a:r>
            <a:r>
              <a:rPr lang="en-US" altLang="zh-CN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2012</a:t>
            </a: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年毕业生社会需求与培养质量调查结果描述：</a:t>
            </a:r>
            <a:endParaRPr lang="en-US" altLang="zh-CN" sz="20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defRPr/>
            </a:pP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应用英语专业（国际工程承包方向）就业竞争力排名第一</a:t>
            </a: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+mj-lt"/>
              </a:rPr>
              <a:t>四川建院 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http://www.scate.com</a:t>
            </a:r>
            <a:endParaRPr lang="zh-CN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0"/>
            <a:ext cx="2143108" cy="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285728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研究成果：课题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模式</a:t>
            </a:r>
            <a:endParaRPr lang="en-US" altLang="zh-CN" sz="2800" dirty="0" smtClean="0">
              <a:ln>
                <a:solidFill>
                  <a:schemeClr val="tx1"/>
                </a:solidFill>
              </a:ln>
              <a:solidFill>
                <a:schemeClr val="dk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+mj-lt"/>
              </a:rPr>
              <a:t>四川建院 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http://www.scate.com</a:t>
            </a:r>
            <a:endParaRPr lang="zh-CN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0"/>
            <a:ext cx="2143108" cy="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7" descr="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346" y="785794"/>
            <a:ext cx="9572660" cy="573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日期占位符 4"/>
          <p:cNvSpPr txBox="1">
            <a:spLocks noGrp="1" noChangeArrowheads="1"/>
          </p:cNvSpPr>
          <p:nvPr/>
        </p:nvSpPr>
        <p:spPr bwMode="auto">
          <a:xfrm>
            <a:off x="34925" y="6597650"/>
            <a:ext cx="2233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C2F7E8FE-12C1-4047-8FF3-DA5BFD89CCBE}" type="datetime8">
              <a:rPr lang="zh-CN" altLang="en-US" sz="1000">
                <a:solidFill>
                  <a:schemeClr val="bg1"/>
                </a:solidFill>
                <a:ea typeface="宋体" pitchFamily="2" charset="-122"/>
              </a:rPr>
              <a:pPr/>
              <a:t>2014年5月16日9时21分</a:t>
            </a:fld>
            <a:endParaRPr lang="en-US" sz="100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6148" name="页脚占位符 5"/>
          <p:cNvSpPr txBox="1">
            <a:spLocks noGrp="1" noChangeArrowheads="1"/>
          </p:cNvSpPr>
          <p:nvPr/>
        </p:nvSpPr>
        <p:spPr bwMode="auto">
          <a:xfrm>
            <a:off x="5940425" y="65976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zh-CN" altLang="en-US" sz="1000" b="1">
                <a:solidFill>
                  <a:schemeClr val="bg1"/>
                </a:solidFill>
                <a:ea typeface="宋体" pitchFamily="2" charset="-122"/>
              </a:rPr>
              <a:t>Ｈ</a:t>
            </a:r>
            <a:r>
              <a:rPr lang="en-US" sz="1000" b="1">
                <a:solidFill>
                  <a:schemeClr val="bg1"/>
                </a:solidFill>
                <a:ea typeface="宋体" pitchFamily="2" charset="-122"/>
              </a:rPr>
              <a:t>ttp://www.scatc.net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54356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0001总鸟瞰-h 拷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3716338"/>
            <a:ext cx="5292725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AutoShape 18"/>
          <p:cNvSpPr>
            <a:spLocks noChangeArrowheads="1"/>
          </p:cNvSpPr>
          <p:nvPr/>
        </p:nvSpPr>
        <p:spPr bwMode="auto">
          <a:xfrm>
            <a:off x="5857875" y="765175"/>
            <a:ext cx="3143250" cy="2879725"/>
          </a:xfrm>
          <a:prstGeom prst="wedgeRoundRectCallout">
            <a:avLst>
              <a:gd name="adj1" fmla="val -63083"/>
              <a:gd name="adj2" fmla="val 17477"/>
              <a:gd name="adj3" fmla="val 16667"/>
            </a:avLst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德阳校区</a:t>
            </a: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达到国家普通高校</a:t>
            </a:r>
            <a:r>
              <a:rPr lang="en-US" altLang="zh-CN" sz="20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12000</a:t>
            </a: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人规模办学条件。</a:t>
            </a:r>
            <a:endParaRPr lang="en-US" altLang="zh-CN" sz="2000" dirty="0" smtClean="0">
              <a:ln>
                <a:solidFill>
                  <a:schemeClr val="tx1"/>
                </a:solidFill>
              </a:ln>
              <a:solidFill>
                <a:schemeClr val="dk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（目前有全日制在校生</a:t>
            </a:r>
            <a:r>
              <a:rPr lang="en-US" altLang="zh-CN" sz="20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12000</a:t>
            </a: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余人）</a:t>
            </a:r>
          </a:p>
        </p:txBody>
      </p:sp>
      <p:sp>
        <p:nvSpPr>
          <p:cNvPr id="6152" name="AutoShape 19"/>
          <p:cNvSpPr>
            <a:spLocks noChangeArrowheads="1"/>
          </p:cNvSpPr>
          <p:nvPr/>
        </p:nvSpPr>
        <p:spPr bwMode="auto">
          <a:xfrm>
            <a:off x="250825" y="4292600"/>
            <a:ext cx="3457575" cy="2303463"/>
          </a:xfrm>
          <a:prstGeom prst="wedgeRoundRectCallout">
            <a:avLst>
              <a:gd name="adj1" fmla="val 71440"/>
              <a:gd name="adj2" fmla="val 9065"/>
              <a:gd name="adj3" fmla="val 16667"/>
            </a:avLst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成都校区</a:t>
            </a: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正在按</a:t>
            </a:r>
            <a:r>
              <a:rPr lang="en-US" altLang="zh-CN" sz="20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15000</a:t>
            </a: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人办学规模进行规划，一期工程全面建设。（目前有全日制在校生</a:t>
            </a:r>
            <a:r>
              <a:rPr lang="en-US" altLang="zh-CN" sz="20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4000</a:t>
            </a: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余人，继续教育学生</a:t>
            </a:r>
            <a:r>
              <a:rPr lang="en-US" altLang="zh-CN" sz="20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5000</a:t>
            </a: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余人）</a:t>
            </a:r>
          </a:p>
        </p:txBody>
      </p:sp>
      <p:sp>
        <p:nvSpPr>
          <p:cNvPr id="6153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-5286444" y="-519907"/>
            <a:ext cx="7313613" cy="1039813"/>
          </a:xfrm>
          <a:noFill/>
        </p:spPr>
        <p:txBody>
          <a:bodyPr/>
          <a:lstStyle/>
          <a:p>
            <a:pPr eaLnBrk="1" hangingPunct="1"/>
            <a:endParaRPr 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+mj-lt"/>
              </a:rPr>
              <a:t>四川建院 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http://www.scate.com</a:t>
            </a:r>
            <a:endParaRPr lang="zh-CN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2143108" cy="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7158" y="85723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课题成果</a:t>
            </a:r>
            <a:endParaRPr lang="en-US" altLang="zh-CN" sz="2800" dirty="0" smtClean="0">
              <a:ln>
                <a:solidFill>
                  <a:schemeClr val="tx1"/>
                </a:solidFill>
              </a:ln>
              <a:solidFill>
                <a:schemeClr val="dk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" name="图片 4" descr="专业特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56" y="0"/>
            <a:ext cx="6286544" cy="6715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1428736"/>
            <a:ext cx="264320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应用英语专业（国际工程承包方向）核心课程参考标准</a:t>
            </a:r>
          </a:p>
          <a:p>
            <a:r>
              <a:rPr lang="en-US" altLang="en-US" sz="16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</a:t>
            </a:r>
          </a:p>
          <a:p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核心课程参考标准包括</a:t>
            </a:r>
            <a:r>
              <a:rPr lang="en-US" altLang="en-US" sz="16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7</a:t>
            </a:r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个部分：</a:t>
            </a:r>
            <a:endParaRPr lang="en-US" altLang="zh-CN" sz="1600" dirty="0" smtClean="0">
              <a:ln>
                <a:solidFill>
                  <a:schemeClr val="tx1"/>
                </a:solidFill>
              </a:ln>
              <a:solidFill>
                <a:schemeClr val="dk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1600" dirty="0" smtClean="0">
              <a:ln>
                <a:solidFill>
                  <a:schemeClr val="tx1"/>
                </a:solidFill>
              </a:ln>
              <a:solidFill>
                <a:schemeClr val="dk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课程性质与任务</a:t>
            </a:r>
            <a:endParaRPr lang="en-US" altLang="zh-CN" sz="1600" dirty="0" smtClean="0">
              <a:ln>
                <a:solidFill>
                  <a:schemeClr val="tx1"/>
                </a:solidFill>
              </a:ln>
              <a:solidFill>
                <a:schemeClr val="dk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课程教学目标（知识目标、能力目标、素质目标</a:t>
            </a:r>
            <a:r>
              <a:rPr lang="en-US" altLang="zh-CN" sz="16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课程内容、学习要求及学时分配</a:t>
            </a:r>
            <a:endParaRPr lang="en-US" altLang="zh-CN" sz="1600" dirty="0" smtClean="0">
              <a:ln>
                <a:solidFill>
                  <a:schemeClr val="tx1"/>
                </a:solidFill>
              </a:ln>
              <a:solidFill>
                <a:schemeClr val="dk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课程实践（实践内容，实践方法及效果）</a:t>
            </a:r>
            <a:endParaRPr lang="en-US" altLang="zh-CN" sz="1600" dirty="0" smtClean="0">
              <a:ln>
                <a:solidFill>
                  <a:schemeClr val="tx1"/>
                </a:solidFill>
              </a:ln>
              <a:solidFill>
                <a:schemeClr val="dk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教学建议</a:t>
            </a:r>
            <a:endParaRPr lang="en-US" altLang="zh-CN" sz="1600" dirty="0" smtClean="0">
              <a:ln>
                <a:solidFill>
                  <a:schemeClr val="tx1"/>
                </a:solidFill>
              </a:ln>
              <a:solidFill>
                <a:schemeClr val="dk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课程考核</a:t>
            </a:r>
            <a:endParaRPr lang="en-US" altLang="zh-CN" sz="1600" dirty="0" smtClean="0">
              <a:ln>
                <a:solidFill>
                  <a:schemeClr val="tx1"/>
                </a:solidFill>
              </a:ln>
              <a:solidFill>
                <a:schemeClr val="dk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教学资源介绍</a:t>
            </a:r>
          </a:p>
          <a:p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+mj-lt"/>
              </a:rPr>
              <a:t>四川建院 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http://www.scate.com</a:t>
            </a:r>
            <a:endParaRPr lang="zh-CN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2143108" cy="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-785850" y="857232"/>
            <a:ext cx="4500563" cy="487363"/>
          </a:xfrm>
        </p:spPr>
        <p:txBody>
          <a:bodyPr/>
          <a:lstStyle/>
          <a:p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问题与思考</a:t>
            </a:r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endParaRPr lang="en-US" altLang="zh-CN" dirty="0" smtClean="0">
              <a:ea typeface="宋体" charset="-122"/>
            </a:endParaRPr>
          </a:p>
        </p:txBody>
      </p:sp>
      <p:sp>
        <p:nvSpPr>
          <p:cNvPr id="24580" name="日期占位符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四川建院  </a:t>
            </a:r>
            <a:r>
              <a:rPr lang="en-US" altLang="zh-CN" dirty="0" smtClean="0">
                <a:solidFill>
                  <a:schemeClr val="tx1"/>
                </a:solidFill>
              </a:rPr>
              <a:t>http://www.scate.com</a:t>
            </a:r>
            <a:endParaRPr lang="zh-CN" altLang="en-US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ea typeface="宋体" charset="-122"/>
            </a:endParaRPr>
          </a:p>
        </p:txBody>
      </p:sp>
      <p:sp>
        <p:nvSpPr>
          <p:cNvPr id="24581" name="页脚占位符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 altLang="zh-CN" dirty="0" smtClean="0">
              <a:ea typeface="宋体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71750" y="5572125"/>
            <a:ext cx="4178300" cy="10445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583" name="内容占位符 2"/>
          <p:cNvSpPr txBox="1">
            <a:spLocks/>
          </p:cNvSpPr>
          <p:nvPr/>
        </p:nvSpPr>
        <p:spPr bwMode="gray">
          <a:xfrm>
            <a:off x="785813" y="1000125"/>
            <a:ext cx="82296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2800">
              <a:ea typeface="宋体" charset="-122"/>
            </a:endParaRPr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>
          <a:xfrm>
            <a:off x="142844" y="1357298"/>
            <a:ext cx="8715436" cy="4586302"/>
          </a:xfrm>
        </p:spPr>
        <p:txBody>
          <a:bodyPr/>
          <a:lstStyle/>
          <a:p>
            <a:pPr>
              <a:defRPr/>
            </a:pPr>
            <a:endParaRPr lang="en-US" altLang="zh-CN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应用英语专业是否增设方向存在质疑。</a:t>
            </a:r>
            <a:endParaRPr lang="en-US" altLang="zh-CN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  <a:defRPr/>
            </a:pPr>
            <a:endParaRPr lang="en-US" altLang="zh-CN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应用英语专业如无明确的职业面向，其就业竞争力在哪里？</a:t>
            </a:r>
            <a:endParaRPr lang="en-US" altLang="zh-CN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endParaRPr lang="en-US" altLang="zh-CN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方向课程如何才能得到教育行政主管部门的认可，让学生既能在英语专业得到提高，又能在行业“方向”得到发展，实现培养“复合型”人才的目的。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143108" cy="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endParaRPr lang="en-US" altLang="zh-CN" dirty="0" smtClean="0">
              <a:ea typeface="宋体" charset="-122"/>
            </a:endParaRPr>
          </a:p>
        </p:txBody>
      </p:sp>
      <p:sp>
        <p:nvSpPr>
          <p:cNvPr id="25603" name="日期占位符 2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四川建院  </a:t>
            </a:r>
            <a:r>
              <a:rPr lang="en-US" altLang="zh-CN" dirty="0" smtClean="0">
                <a:solidFill>
                  <a:schemeClr val="tx1"/>
                </a:solidFill>
              </a:rPr>
              <a:t>http://www.scate.com</a:t>
            </a:r>
            <a:endParaRPr lang="zh-CN" altLang="en-US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ea typeface="宋体" charset="-122"/>
            </a:endParaRPr>
          </a:p>
        </p:txBody>
      </p:sp>
      <p:sp>
        <p:nvSpPr>
          <p:cNvPr id="25604" name="页脚占位符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 altLang="zh-CN" dirty="0" smtClean="0">
              <a:ea typeface="宋体" charset="-122"/>
            </a:endParaRPr>
          </a:p>
        </p:txBody>
      </p:sp>
      <p:pic>
        <p:nvPicPr>
          <p:cNvPr id="25605" name="Picture 4" descr="({V~83CGVP22BWG}L{JY$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13"/>
            <a:ext cx="9144000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0741" name="Rectangle 5"/>
          <p:cNvSpPr>
            <a:spLocks noChangeArrowheads="1"/>
          </p:cNvSpPr>
          <p:nvPr/>
        </p:nvSpPr>
        <p:spPr bwMode="auto">
          <a:xfrm>
            <a:off x="390525" y="0"/>
            <a:ext cx="87534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endParaRPr lang="en-US" altLang="zh-CN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  <a:p>
            <a:pPr algn="ctr">
              <a:lnSpc>
                <a:spcPct val="150000"/>
              </a:lnSpc>
            </a:pPr>
            <a:endParaRPr lang="en-US" altLang="zh-CN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诚邀各位领导及专家  莅临我院指导</a:t>
            </a:r>
            <a:endParaRPr lang="en-US" altLang="zh-CN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143108" cy="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8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07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13563600" y="2438400"/>
            <a:ext cx="990600" cy="838200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07504" y="785794"/>
            <a:ext cx="8893652" cy="56169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2000" b="1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2000" b="1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zh-CN" altLang="en-US" sz="2000" b="1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国家示范性高等职业院校</a:t>
            </a:r>
            <a:endParaRPr lang="en-US" altLang="zh-CN" sz="2000" b="1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zh-CN" altLang="en-US" sz="2000" b="1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全国高职高专土建类专业教学指导委员会主持单位</a:t>
            </a:r>
            <a:endParaRPr lang="en-US" altLang="zh-CN" sz="2000" b="1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zh-CN" altLang="en-US" sz="2000" b="1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中央财政重点支持的“国家建筑技能紧缺人才培训基地”</a:t>
            </a:r>
            <a:endParaRPr lang="en-US" altLang="zh-CN" sz="2000" b="1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zh-CN" altLang="en-US" sz="2000" b="1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中央财政重点支持的“建筑技术实训基地”</a:t>
            </a:r>
            <a:endParaRPr lang="en-US" altLang="zh-CN" sz="2000" b="1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zh-CN" altLang="en-US" sz="2000" b="1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中德合作中西部地区建设职业教育培训中心</a:t>
            </a:r>
            <a:endParaRPr lang="en-US" altLang="zh-CN" sz="2000" b="1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zh-CN" altLang="en-US" sz="2000" b="1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四川省博士后创新实践基地</a:t>
            </a:r>
            <a:endParaRPr lang="en-US" altLang="zh-CN" sz="2000" b="1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zh-CN" altLang="en-US" sz="2000" b="1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四川省率先引入</a:t>
            </a:r>
            <a:r>
              <a:rPr lang="en-US" altLang="zh-CN" sz="2000" b="1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ISO9000</a:t>
            </a:r>
            <a:r>
              <a:rPr lang="zh-CN" altLang="en-US" sz="2000" b="1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质量认证体系的高校</a:t>
            </a:r>
            <a:endParaRPr lang="en-US" altLang="zh-CN" sz="2000" b="1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zh-CN" altLang="en-US" sz="2000" b="1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全国普通高校毕业生就业工作先进集体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zh-CN" altLang="en-US" sz="2000" b="1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全国毕业生就业典型经验高校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2000" b="1" dirty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altLang="zh-CN" dirty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4208" y="158315"/>
            <a:ext cx="324036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n-ea"/>
              </a:rPr>
              <a:t>     </a:t>
            </a:r>
            <a:endParaRPr lang="zh-CN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                                                                                        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+mj-lt"/>
              </a:rPr>
              <a:t>四川建院 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http://www.scate.com</a:t>
            </a:r>
            <a:endParaRPr lang="zh-CN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143108" cy="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 idx="4294967295"/>
          </p:nvPr>
        </p:nvSpPr>
        <p:spPr>
          <a:xfrm flipH="1">
            <a:off x="0" y="428604"/>
            <a:ext cx="457200" cy="989034"/>
          </a:xfrm>
        </p:spPr>
        <p:txBody>
          <a:bodyPr/>
          <a:lstStyle/>
          <a:p>
            <a:endParaRPr lang="zh-CN" altLang="en-US" dirty="0">
              <a:ea typeface="宋体" pitchFamily="2" charset="-122"/>
            </a:endParaRPr>
          </a:p>
        </p:txBody>
      </p:sp>
      <p:sp>
        <p:nvSpPr>
          <p:cNvPr id="8196" name="日期占位符 4"/>
          <p:cNvSpPr txBox="1">
            <a:spLocks noGrp="1" noChangeArrowheads="1"/>
          </p:cNvSpPr>
          <p:nvPr/>
        </p:nvSpPr>
        <p:spPr bwMode="auto">
          <a:xfrm>
            <a:off x="34925" y="6597650"/>
            <a:ext cx="2233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79AB3296-E0B8-43E7-A199-C468FECF1FD9}" type="datetime8">
              <a:rPr lang="zh-CN" altLang="en-US" sz="1000">
                <a:solidFill>
                  <a:schemeClr val="bg1"/>
                </a:solidFill>
                <a:ea typeface="宋体" pitchFamily="2" charset="-122"/>
              </a:rPr>
              <a:pPr/>
              <a:t>2014年5月16日9时21分</a:t>
            </a:fld>
            <a:endParaRPr lang="en-US" sz="100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8197" name="页脚占位符 5"/>
          <p:cNvSpPr txBox="1">
            <a:spLocks noGrp="1" noChangeArrowheads="1"/>
          </p:cNvSpPr>
          <p:nvPr/>
        </p:nvSpPr>
        <p:spPr bwMode="auto">
          <a:xfrm>
            <a:off x="5940425" y="65976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zh-CN" altLang="en-US" sz="1000" b="1" dirty="0">
                <a:solidFill>
                  <a:schemeClr val="bg1"/>
                </a:solidFill>
                <a:ea typeface="宋体" pitchFamily="2" charset="-122"/>
              </a:rPr>
              <a:t>Ｈ</a:t>
            </a:r>
            <a:r>
              <a:rPr lang="en-US" sz="1000" b="1" dirty="0">
                <a:solidFill>
                  <a:schemeClr val="bg1"/>
                </a:solidFill>
                <a:ea typeface="宋体" pitchFamily="2" charset="-122"/>
              </a:rPr>
              <a:t>ttp://</a:t>
            </a:r>
            <a:r>
              <a:rPr lang="en-US" sz="1000" b="1" dirty="0" smtClean="0">
                <a:solidFill>
                  <a:schemeClr val="bg1"/>
                </a:solidFill>
                <a:ea typeface="宋体" pitchFamily="2" charset="-122"/>
              </a:rPr>
              <a:t>www.scatc.nets</a:t>
            </a:r>
            <a:endParaRPr lang="en-US" sz="1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8198" name="Line 3"/>
          <p:cNvSpPr>
            <a:spLocks noChangeShapeType="1"/>
          </p:cNvSpPr>
          <p:nvPr/>
        </p:nvSpPr>
        <p:spPr bwMode="auto">
          <a:xfrm>
            <a:off x="5003800" y="1125538"/>
            <a:ext cx="0" cy="51117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zh-CN" altLang="en-US"/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2339975" y="1341438"/>
            <a:ext cx="1723549" cy="40011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建筑与艺术系</a:t>
            </a:r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2627313" y="1989138"/>
            <a:ext cx="1467068" cy="40011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建筑工程系</a:t>
            </a:r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2627313" y="2636838"/>
            <a:ext cx="1467068" cy="40011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工程管理系</a:t>
            </a:r>
          </a:p>
        </p:txBody>
      </p:sp>
      <p:sp>
        <p:nvSpPr>
          <p:cNvPr id="8202" name="Rectangle 7"/>
          <p:cNvSpPr>
            <a:spLocks noChangeArrowheads="1"/>
          </p:cNvSpPr>
          <p:nvPr/>
        </p:nvSpPr>
        <p:spPr bwMode="auto">
          <a:xfrm>
            <a:off x="5695950" y="3284538"/>
            <a:ext cx="1467068" cy="40011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设备工程系</a:t>
            </a:r>
          </a:p>
        </p:txBody>
      </p:sp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2627313" y="3933825"/>
            <a:ext cx="1467068" cy="40011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材料工程系</a:t>
            </a:r>
          </a:p>
        </p:txBody>
      </p:sp>
      <p:sp>
        <p:nvSpPr>
          <p:cNvPr id="8204" name="Rectangle 9"/>
          <p:cNvSpPr>
            <a:spLocks noChangeArrowheads="1"/>
          </p:cNvSpPr>
          <p:nvPr/>
        </p:nvSpPr>
        <p:spPr bwMode="auto">
          <a:xfrm>
            <a:off x="5695950" y="3933825"/>
            <a:ext cx="1467068" cy="40011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机电工程系</a:t>
            </a:r>
          </a:p>
        </p:txBody>
      </p:sp>
      <p:sp>
        <p:nvSpPr>
          <p:cNvPr id="8205" name="Rectangle 10"/>
          <p:cNvSpPr>
            <a:spLocks noChangeArrowheads="1"/>
          </p:cNvSpPr>
          <p:nvPr/>
        </p:nvSpPr>
        <p:spPr bwMode="auto">
          <a:xfrm>
            <a:off x="2627313" y="3284538"/>
            <a:ext cx="1467068" cy="40011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经济管理系</a:t>
            </a:r>
          </a:p>
        </p:txBody>
      </p:sp>
      <p:sp>
        <p:nvSpPr>
          <p:cNvPr id="8206" name="Rectangle 11"/>
          <p:cNvSpPr>
            <a:spLocks noChangeArrowheads="1"/>
          </p:cNvSpPr>
          <p:nvPr/>
        </p:nvSpPr>
        <p:spPr bwMode="auto">
          <a:xfrm>
            <a:off x="5691188" y="1341438"/>
            <a:ext cx="2236510" cy="40011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交通与市政工程系</a:t>
            </a:r>
          </a:p>
        </p:txBody>
      </p:sp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2008188" y="5229225"/>
            <a:ext cx="1980029" cy="40011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人文社会科学系</a:t>
            </a:r>
          </a:p>
        </p:txBody>
      </p:sp>
      <p:sp>
        <p:nvSpPr>
          <p:cNvPr id="8208" name="Rectangle 13"/>
          <p:cNvSpPr>
            <a:spLocks noChangeArrowheads="1"/>
          </p:cNvSpPr>
          <p:nvPr/>
        </p:nvSpPr>
        <p:spPr bwMode="auto">
          <a:xfrm>
            <a:off x="5643570" y="5286388"/>
            <a:ext cx="1723549" cy="40011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成人教育学院</a:t>
            </a:r>
          </a:p>
        </p:txBody>
      </p:sp>
      <p:sp>
        <p:nvSpPr>
          <p:cNvPr id="8209" name="Rectangle 14"/>
          <p:cNvSpPr>
            <a:spLocks noChangeArrowheads="1"/>
          </p:cNvSpPr>
          <p:nvPr/>
        </p:nvSpPr>
        <p:spPr bwMode="auto">
          <a:xfrm>
            <a:off x="5695950" y="4581525"/>
            <a:ext cx="1467068" cy="40011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信息工程系</a:t>
            </a:r>
          </a:p>
        </p:txBody>
      </p:sp>
      <p:sp>
        <p:nvSpPr>
          <p:cNvPr id="8210" name="Rectangle 15"/>
          <p:cNvSpPr>
            <a:spLocks noChangeArrowheads="1"/>
          </p:cNvSpPr>
          <p:nvPr/>
        </p:nvSpPr>
        <p:spPr bwMode="auto">
          <a:xfrm>
            <a:off x="4000496" y="6215082"/>
            <a:ext cx="223651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国际技术教育学院</a:t>
            </a:r>
          </a:p>
        </p:txBody>
      </p:sp>
      <p:sp>
        <p:nvSpPr>
          <p:cNvPr id="8211" name="Rectangle 16"/>
          <p:cNvSpPr>
            <a:spLocks noChangeArrowheads="1"/>
          </p:cNvSpPr>
          <p:nvPr/>
        </p:nvSpPr>
        <p:spPr bwMode="auto">
          <a:xfrm>
            <a:off x="1000100" y="5929330"/>
            <a:ext cx="2749471" cy="40011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思想政治理论课教学部</a:t>
            </a:r>
          </a:p>
        </p:txBody>
      </p:sp>
      <p:sp>
        <p:nvSpPr>
          <p:cNvPr id="8212" name="Rectangle 17"/>
          <p:cNvSpPr>
            <a:spLocks noChangeArrowheads="1"/>
          </p:cNvSpPr>
          <p:nvPr/>
        </p:nvSpPr>
        <p:spPr bwMode="auto">
          <a:xfrm>
            <a:off x="6242050" y="5876925"/>
            <a:ext cx="1467068" cy="40011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体育教学部</a:t>
            </a:r>
          </a:p>
        </p:txBody>
      </p:sp>
      <p:sp>
        <p:nvSpPr>
          <p:cNvPr id="8213" name="Rectangle 18"/>
          <p:cNvSpPr>
            <a:spLocks noChangeArrowheads="1"/>
          </p:cNvSpPr>
          <p:nvPr/>
        </p:nvSpPr>
        <p:spPr bwMode="auto">
          <a:xfrm>
            <a:off x="5691188" y="1989138"/>
            <a:ext cx="1467068" cy="40011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铁道工程系</a:t>
            </a:r>
          </a:p>
        </p:txBody>
      </p:sp>
      <p:sp>
        <p:nvSpPr>
          <p:cNvPr id="8214" name="Rectangle 19"/>
          <p:cNvSpPr>
            <a:spLocks noChangeArrowheads="1"/>
          </p:cNvSpPr>
          <p:nvPr/>
        </p:nvSpPr>
        <p:spPr bwMode="auto">
          <a:xfrm>
            <a:off x="5697538" y="2636838"/>
            <a:ext cx="1467068" cy="40011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测绘工程系</a:t>
            </a:r>
          </a:p>
        </p:txBody>
      </p:sp>
      <p:sp>
        <p:nvSpPr>
          <p:cNvPr id="8215" name="Rectangle 20"/>
          <p:cNvSpPr>
            <a:spLocks noChangeArrowheads="1"/>
          </p:cNvSpPr>
          <p:nvPr/>
        </p:nvSpPr>
        <p:spPr bwMode="auto">
          <a:xfrm>
            <a:off x="2627313" y="4581525"/>
            <a:ext cx="1467068" cy="40011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风景园林系</a:t>
            </a:r>
          </a:p>
        </p:txBody>
      </p:sp>
      <p:sp>
        <p:nvSpPr>
          <p:cNvPr id="8216" name="Line 21"/>
          <p:cNvSpPr>
            <a:spLocks noChangeShapeType="1"/>
          </p:cNvSpPr>
          <p:nvPr/>
        </p:nvSpPr>
        <p:spPr bwMode="auto">
          <a:xfrm>
            <a:off x="4356100" y="1557338"/>
            <a:ext cx="12954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zh-CN" altLang="en-US"/>
          </a:p>
        </p:txBody>
      </p:sp>
      <p:sp>
        <p:nvSpPr>
          <p:cNvPr id="8217" name="Line 22"/>
          <p:cNvSpPr>
            <a:spLocks noChangeShapeType="1"/>
          </p:cNvSpPr>
          <p:nvPr/>
        </p:nvSpPr>
        <p:spPr bwMode="auto">
          <a:xfrm>
            <a:off x="4356100" y="2205038"/>
            <a:ext cx="12954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zh-CN" altLang="en-US"/>
          </a:p>
        </p:txBody>
      </p:sp>
      <p:sp>
        <p:nvSpPr>
          <p:cNvPr id="8218" name="Line 23"/>
          <p:cNvSpPr>
            <a:spLocks noChangeShapeType="1"/>
          </p:cNvSpPr>
          <p:nvPr/>
        </p:nvSpPr>
        <p:spPr bwMode="auto">
          <a:xfrm>
            <a:off x="4356100" y="2852738"/>
            <a:ext cx="12954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zh-CN" altLang="en-US"/>
          </a:p>
        </p:txBody>
      </p:sp>
      <p:sp>
        <p:nvSpPr>
          <p:cNvPr id="8219" name="Line 24"/>
          <p:cNvSpPr>
            <a:spLocks noChangeShapeType="1"/>
          </p:cNvSpPr>
          <p:nvPr/>
        </p:nvSpPr>
        <p:spPr bwMode="auto">
          <a:xfrm>
            <a:off x="4356100" y="3500438"/>
            <a:ext cx="12954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zh-CN" altLang="en-US"/>
          </a:p>
        </p:txBody>
      </p:sp>
      <p:sp>
        <p:nvSpPr>
          <p:cNvPr id="8220" name="Line 25"/>
          <p:cNvSpPr>
            <a:spLocks noChangeShapeType="1"/>
          </p:cNvSpPr>
          <p:nvPr/>
        </p:nvSpPr>
        <p:spPr bwMode="auto">
          <a:xfrm>
            <a:off x="4356100" y="4149725"/>
            <a:ext cx="12954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zh-CN" altLang="en-US"/>
          </a:p>
        </p:txBody>
      </p:sp>
      <p:sp>
        <p:nvSpPr>
          <p:cNvPr id="8221" name="Line 26"/>
          <p:cNvSpPr>
            <a:spLocks noChangeShapeType="1"/>
          </p:cNvSpPr>
          <p:nvPr/>
        </p:nvSpPr>
        <p:spPr bwMode="auto">
          <a:xfrm>
            <a:off x="4357686" y="4786322"/>
            <a:ext cx="12954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zh-CN" altLang="en-US"/>
          </a:p>
        </p:txBody>
      </p:sp>
      <p:sp>
        <p:nvSpPr>
          <p:cNvPr id="8222" name="Line 27"/>
          <p:cNvSpPr>
            <a:spLocks noChangeShapeType="1"/>
          </p:cNvSpPr>
          <p:nvPr/>
        </p:nvSpPr>
        <p:spPr bwMode="auto">
          <a:xfrm>
            <a:off x="4356100" y="5445125"/>
            <a:ext cx="12954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zh-CN" altLang="en-US"/>
          </a:p>
        </p:txBody>
      </p:sp>
      <p:sp>
        <p:nvSpPr>
          <p:cNvPr id="8223" name="Line 28"/>
          <p:cNvSpPr>
            <a:spLocks noChangeShapeType="1"/>
          </p:cNvSpPr>
          <p:nvPr/>
        </p:nvSpPr>
        <p:spPr bwMode="auto">
          <a:xfrm flipH="1">
            <a:off x="3779838" y="5445125"/>
            <a:ext cx="1223962" cy="6477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zh-CN" altLang="en-US"/>
          </a:p>
        </p:txBody>
      </p:sp>
      <p:sp>
        <p:nvSpPr>
          <p:cNvPr id="8224" name="Line 29"/>
          <p:cNvSpPr>
            <a:spLocks noChangeShapeType="1"/>
          </p:cNvSpPr>
          <p:nvPr/>
        </p:nvSpPr>
        <p:spPr bwMode="auto">
          <a:xfrm>
            <a:off x="5003800" y="5445125"/>
            <a:ext cx="1223963" cy="6477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zh-CN" altLang="en-US"/>
          </a:p>
        </p:txBody>
      </p:sp>
      <p:sp>
        <p:nvSpPr>
          <p:cNvPr id="8225" name="Rectangle 30"/>
          <p:cNvSpPr>
            <a:spLocks noChangeArrowheads="1"/>
          </p:cNvSpPr>
          <p:nvPr/>
        </p:nvSpPr>
        <p:spPr bwMode="auto">
          <a:xfrm>
            <a:off x="4557713" y="620713"/>
            <a:ext cx="936625" cy="40011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学院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95288" y="1341438"/>
            <a:ext cx="1441450" cy="584200"/>
            <a:chOff x="0" y="0"/>
            <a:chExt cx="908" cy="368"/>
          </a:xfrm>
        </p:grpSpPr>
        <p:sp>
          <p:nvSpPr>
            <p:cNvPr id="8227" name="Text Box 32"/>
            <p:cNvSpPr txBox="1">
              <a:spLocks noChangeArrowheads="1"/>
            </p:cNvSpPr>
            <p:nvPr/>
          </p:nvSpPr>
          <p:spPr bwMode="auto">
            <a:xfrm>
              <a:off x="454" y="0"/>
              <a:ext cx="45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zh-CN" altLang="en-US" sz="3200" dirty="0"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8228" name="Text Box 33"/>
            <p:cNvSpPr txBox="1">
              <a:spLocks noChangeArrowheads="1"/>
            </p:cNvSpPr>
            <p:nvPr/>
          </p:nvSpPr>
          <p:spPr bwMode="auto">
            <a:xfrm>
              <a:off x="0" y="0"/>
              <a:ext cx="45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zh-CN" altLang="en-US" sz="3200" dirty="0"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715140" y="142852"/>
            <a:ext cx="324036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n-ea"/>
              </a:rPr>
              <a:t>     </a:t>
            </a:r>
            <a:endParaRPr lang="zh-CN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7231" y="1785926"/>
            <a:ext cx="492443" cy="32861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15</a:t>
            </a:r>
            <a:r>
              <a:rPr lang="zh-CN" alt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个教学系院</a:t>
            </a:r>
            <a:r>
              <a:rPr lang="en-US" altLang="zh-C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,2</a:t>
            </a:r>
            <a:r>
              <a:rPr lang="zh-CN" alt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个教学部</a:t>
            </a:r>
            <a:endParaRPr lang="en-US" altLang="zh-CN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07842" y="1071546"/>
            <a:ext cx="553998" cy="35719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                   </a:t>
            </a:r>
            <a:r>
              <a:rPr lang="zh-CN" alt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开设</a:t>
            </a:r>
            <a:r>
              <a:rPr lang="en-US" altLang="zh-C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66</a:t>
            </a:r>
            <a:r>
              <a:rPr lang="zh-CN" alt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个专业</a:t>
            </a:r>
            <a:endParaRPr lang="zh-CN" alt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1" name="页脚占位符 40"/>
          <p:cNvSpPr>
            <a:spLocks noGrp="1"/>
          </p:cNvSpPr>
          <p:nvPr>
            <p:ph type="ftr" sz="quarter" idx="11"/>
          </p:nvPr>
        </p:nvSpPr>
        <p:spPr>
          <a:xfrm>
            <a:off x="5929322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+mj-lt"/>
              </a:rPr>
              <a:t>四川建院 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http://www.scate.com</a:t>
            </a:r>
            <a:endParaRPr lang="zh-CN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143108" cy="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572500" y="0"/>
            <a:ext cx="571500" cy="357188"/>
          </a:xfrm>
          <a:noFill/>
        </p:spPr>
        <p:txBody>
          <a:bodyPr/>
          <a:lstStyle/>
          <a:p>
            <a:endParaRPr lang="en-US" altLang="zh-CN" dirty="0" smtClean="0">
              <a:ea typeface="宋体" charset="-122"/>
            </a:endParaRPr>
          </a:p>
        </p:txBody>
      </p:sp>
      <p:sp>
        <p:nvSpPr>
          <p:cNvPr id="7171" name="日期占位符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endParaRPr lang="en-US" altLang="zh-CN" dirty="0" smtClean="0">
              <a:ea typeface="宋体" charset="-122"/>
            </a:endParaRPr>
          </a:p>
        </p:txBody>
      </p:sp>
      <p:sp>
        <p:nvSpPr>
          <p:cNvPr id="7172" name="页脚占位符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 altLang="zh-CN" dirty="0" smtClean="0">
              <a:ea typeface="宋体" charset="-122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704137" cy="487363"/>
          </a:xfrm>
          <a:noFill/>
        </p:spPr>
        <p:txBody>
          <a:bodyPr/>
          <a:lstStyle/>
          <a:p>
            <a:pPr eaLnBrk="1" hangingPunct="1"/>
            <a:endParaRPr lang="zh-CN" altLang="en-US" dirty="0" smtClean="0">
              <a:ea typeface="黑体" pitchFamily="2" charset="-122"/>
            </a:endParaRP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gray">
          <a:xfrm>
            <a:off x="714375" y="1071563"/>
            <a:ext cx="7777163" cy="461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3300"/>
              </a:buClr>
            </a:pPr>
            <a:r>
              <a:rPr lang="zh-CN" altLang="en-US" sz="2800" b="1" dirty="0">
                <a:solidFill>
                  <a:schemeClr val="tx1"/>
                </a:solidFill>
                <a:ea typeface="黑体" pitchFamily="2" charset="-122"/>
              </a:rPr>
              <a:t>培养一线施工技术与管理人才</a:t>
            </a:r>
            <a:endParaRPr lang="zh-CN" altLang="en-US" sz="2800" b="1" dirty="0">
              <a:solidFill>
                <a:schemeClr val="tx1"/>
              </a:solidFill>
              <a:ea typeface="宋体" charset="-122"/>
            </a:endParaRPr>
          </a:p>
          <a:p>
            <a:pPr>
              <a:lnSpc>
                <a:spcPct val="15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800" b="1" dirty="0">
                <a:ea typeface="黑体" pitchFamily="2" charset="-122"/>
              </a:rPr>
              <a:t>           土建施工强势                   建筑施工</a:t>
            </a:r>
          </a:p>
          <a:p>
            <a:pPr>
              <a:lnSpc>
                <a:spcPct val="15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800" b="1" dirty="0">
                <a:ea typeface="黑体" pitchFamily="2" charset="-122"/>
              </a:rPr>
              <a:t>           造价管理优势                   装饰施工</a:t>
            </a:r>
          </a:p>
          <a:p>
            <a:pPr>
              <a:lnSpc>
                <a:spcPct val="15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800" b="1" dirty="0">
                <a:ea typeface="黑体" pitchFamily="2" charset="-122"/>
              </a:rPr>
              <a:t>           水电安装增势                   公路施工</a:t>
            </a:r>
          </a:p>
          <a:p>
            <a:pPr>
              <a:lnSpc>
                <a:spcPct val="15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800" b="1" dirty="0">
                <a:ea typeface="黑体" pitchFamily="2" charset="-122"/>
              </a:rPr>
              <a:t>           机电人文起势                   铁路施工</a:t>
            </a:r>
          </a:p>
          <a:p>
            <a:pPr>
              <a:lnSpc>
                <a:spcPct val="150000"/>
              </a:lnSpc>
              <a:buClr>
                <a:srgbClr val="FF3300"/>
              </a:buClr>
            </a:pPr>
            <a:r>
              <a:rPr lang="zh-CN" altLang="en-US" sz="2800" b="1" dirty="0">
                <a:solidFill>
                  <a:schemeClr val="tx1"/>
                </a:solidFill>
                <a:ea typeface="黑体" pitchFamily="2" charset="-122"/>
              </a:rPr>
              <a:t>办学理念：</a:t>
            </a:r>
            <a:r>
              <a:rPr lang="zh-CN" altLang="en-US" sz="2400" b="1" dirty="0">
                <a:solidFill>
                  <a:schemeClr val="accent1"/>
                </a:solidFill>
                <a:ea typeface="黑体" pitchFamily="2" charset="-122"/>
              </a:rPr>
              <a:t>培育鲁班传人、服务城乡建设</a:t>
            </a:r>
            <a:endParaRPr lang="zh-CN" altLang="en-US" sz="2400" b="1" dirty="0">
              <a:solidFill>
                <a:schemeClr val="tx1"/>
              </a:solidFill>
              <a:ea typeface="宋体" charset="-122"/>
            </a:endParaRPr>
          </a:p>
          <a:p>
            <a:pPr>
              <a:lnSpc>
                <a:spcPct val="150000"/>
              </a:lnSpc>
              <a:buClr>
                <a:srgbClr val="FF3300"/>
              </a:buClr>
            </a:pPr>
            <a:r>
              <a:rPr lang="zh-CN" altLang="en-US" sz="2800" b="1" dirty="0">
                <a:solidFill>
                  <a:schemeClr val="tx1"/>
                </a:solidFill>
                <a:ea typeface="黑体" pitchFamily="2" charset="-122"/>
              </a:rPr>
              <a:t>办学格局：</a:t>
            </a:r>
            <a:r>
              <a:rPr lang="zh-CN" altLang="en-US" sz="2400" b="1" dirty="0">
                <a:solidFill>
                  <a:schemeClr val="accent1"/>
                </a:solidFill>
                <a:ea typeface="黑体" pitchFamily="2" charset="-122"/>
              </a:rPr>
              <a:t>多方合作、多元共建</a:t>
            </a:r>
            <a:endParaRPr lang="zh-CN" altLang="en-US" sz="2400" b="1" dirty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gray">
          <a:xfrm>
            <a:off x="3929058" y="2143116"/>
            <a:ext cx="136842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zh-CN" alt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gray">
          <a:xfrm>
            <a:off x="4572000" y="2214554"/>
            <a:ext cx="0" cy="19431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zh-CN" alt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gray">
          <a:xfrm>
            <a:off x="4643438" y="4071942"/>
            <a:ext cx="72072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zh-CN" alt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gray">
          <a:xfrm>
            <a:off x="4643438" y="2786058"/>
            <a:ext cx="72072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zh-CN" altLang="en-US"/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gray">
          <a:xfrm>
            <a:off x="4643438" y="3357562"/>
            <a:ext cx="72072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zh-CN" altLang="en-US"/>
          </a:p>
        </p:txBody>
      </p:sp>
      <p:sp>
        <p:nvSpPr>
          <p:cNvPr id="13" name="页脚占位符 40"/>
          <p:cNvSpPr txBox="1">
            <a:spLocks/>
          </p:cNvSpPr>
          <p:nvPr/>
        </p:nvSpPr>
        <p:spPr>
          <a:xfrm>
            <a:off x="3143240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四川建院  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http://www.scate.com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143108" cy="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/>
          <a:lstStyle/>
          <a:p>
            <a:pPr>
              <a:buNone/>
            </a:pPr>
            <a:r>
              <a:rPr lang="zh-CN" altLang="en-US" sz="2800" b="1" dirty="0" smtClean="0">
                <a:latin typeface="Calibri" pitchFamily="34" charset="0"/>
                <a:ea typeface="黑体" pitchFamily="2" charset="-122"/>
              </a:rPr>
              <a:t>学院“建筑职业教育国际化”发展思路与英语教学</a:t>
            </a:r>
            <a:endParaRPr lang="en-US" altLang="zh-CN" sz="2800" b="1" dirty="0" smtClean="0">
              <a:latin typeface="Calibri" pitchFamily="34" charset="0"/>
              <a:ea typeface="黑体" pitchFamily="2" charset="-122"/>
            </a:endParaRPr>
          </a:p>
          <a:p>
            <a:pPr>
              <a:buNone/>
            </a:pPr>
            <a:r>
              <a:rPr lang="en-US" altLang="zh-CN" sz="2800" b="1" dirty="0" smtClean="0">
                <a:latin typeface="Calibri" pitchFamily="34" charset="0"/>
                <a:ea typeface="黑体" pitchFamily="2" charset="-122"/>
              </a:rPr>
              <a:t>       </a:t>
            </a:r>
            <a:r>
              <a:rPr lang="zh-CN" altLang="en-US" sz="2800" b="1" dirty="0" smtClean="0">
                <a:latin typeface="方正舒体" pitchFamily="2" charset="-122"/>
                <a:ea typeface="方正舒体" pitchFamily="2" charset="-122"/>
              </a:rPr>
              <a:t>建筑国际化是中国建筑业可持续发展的保证</a:t>
            </a:r>
            <a:endParaRPr lang="en-US" altLang="zh-CN" sz="2800" b="1" dirty="0" smtClean="0">
              <a:latin typeface="方正舒体" pitchFamily="2" charset="-122"/>
              <a:ea typeface="方正舒体" pitchFamily="2" charset="-122"/>
            </a:endParaRPr>
          </a:p>
          <a:p>
            <a:pPr>
              <a:buNone/>
            </a:pPr>
            <a:r>
              <a:rPr lang="en-US" altLang="zh-CN" sz="2800" b="1" dirty="0" smtClean="0"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sz="2800" b="1" dirty="0" smtClean="0">
                <a:latin typeface="方正舒体" pitchFamily="2" charset="-122"/>
                <a:ea typeface="方正舒体" pitchFamily="2" charset="-122"/>
              </a:rPr>
              <a:t>     </a:t>
            </a:r>
            <a:r>
              <a:rPr lang="zh-CN" altLang="en-US" sz="2800" b="1" dirty="0" smtClean="0">
                <a:latin typeface="方正舒体" pitchFamily="2" charset="-122"/>
                <a:ea typeface="方正舒体" pitchFamily="2" charset="-122"/>
              </a:rPr>
              <a:t>建筑职业教育国际化是发展的必由之路</a:t>
            </a:r>
            <a:endParaRPr lang="en-US" altLang="zh-CN" sz="2800" b="1" dirty="0" smtClean="0">
              <a:latin typeface="方正舒体" pitchFamily="2" charset="-122"/>
              <a:ea typeface="方正舒体" pitchFamily="2" charset="-122"/>
            </a:endParaRPr>
          </a:p>
          <a:p>
            <a:r>
              <a:rPr lang="zh-CN" altLang="en-US" sz="2800" b="1" dirty="0" smtClean="0">
                <a:latin typeface="Calibri" pitchFamily="34" charset="0"/>
                <a:ea typeface="黑体" pitchFamily="2" charset="-122"/>
              </a:rPr>
              <a:t>“懂</a:t>
            </a:r>
            <a:r>
              <a:rPr lang="zh-CN" altLang="en-US" sz="2800" b="1" dirty="0" smtClean="0">
                <a:latin typeface="Calibri" pitchFamily="34" charset="0"/>
                <a:ea typeface="黑体" pitchFamily="2" charset="-122"/>
              </a:rPr>
              <a:t>工程，会</a:t>
            </a:r>
            <a:r>
              <a:rPr lang="zh-CN" altLang="en-US" sz="2800" b="1" dirty="0" smtClean="0">
                <a:latin typeface="Calibri" pitchFamily="34" charset="0"/>
                <a:ea typeface="黑体" pitchFamily="2" charset="-122"/>
              </a:rPr>
              <a:t>英语”</a:t>
            </a:r>
            <a:r>
              <a:rPr lang="zh-CN" altLang="en-US" sz="2800" b="1" dirty="0" smtClean="0">
                <a:latin typeface="Calibri" pitchFamily="34" charset="0"/>
                <a:ea typeface="黑体" pitchFamily="2" charset="-122"/>
              </a:rPr>
              <a:t>在学院形成共识</a:t>
            </a:r>
            <a:endParaRPr lang="en-US" altLang="zh-CN" sz="2800" b="1" dirty="0" smtClean="0">
              <a:latin typeface="Calibri" pitchFamily="34" charset="0"/>
              <a:ea typeface="黑体" pitchFamily="2" charset="-122"/>
            </a:endParaRPr>
          </a:p>
          <a:p>
            <a:r>
              <a:rPr lang="zh-CN" altLang="en-US" sz="2800" b="1" dirty="0" smtClean="0">
                <a:latin typeface="Calibri" pitchFamily="34" charset="0"/>
                <a:ea typeface="黑体" pitchFamily="2" charset="-122"/>
              </a:rPr>
              <a:t>英语成为学院院控课程，基础</a:t>
            </a:r>
            <a:r>
              <a:rPr lang="zh-CN" altLang="en-US" sz="2800" b="1" dirty="0" smtClean="0">
                <a:latin typeface="Calibri" pitchFamily="34" charset="0"/>
                <a:ea typeface="黑体" pitchFamily="2" charset="-122"/>
              </a:rPr>
              <a:t>英语</a:t>
            </a:r>
            <a:r>
              <a:rPr lang="en-US" altLang="zh-CN" sz="2800" b="1" dirty="0" smtClean="0">
                <a:latin typeface="Calibri" pitchFamily="34" charset="0"/>
                <a:ea typeface="黑体" pitchFamily="2" charset="-122"/>
              </a:rPr>
              <a:t>+</a:t>
            </a:r>
            <a:r>
              <a:rPr lang="zh-CN" altLang="en-US" sz="2800" b="1" dirty="0" smtClean="0">
                <a:latin typeface="Calibri" pitchFamily="34" charset="0"/>
                <a:ea typeface="黑体" pitchFamily="2" charset="-122"/>
              </a:rPr>
              <a:t>行业英语</a:t>
            </a:r>
            <a:r>
              <a:rPr lang="en-US" altLang="zh-CN" sz="2800" b="1" dirty="0" smtClean="0">
                <a:latin typeface="Calibri" pitchFamily="34" charset="0"/>
                <a:ea typeface="黑体" pitchFamily="2" charset="-122"/>
              </a:rPr>
              <a:t>12</a:t>
            </a:r>
            <a:r>
              <a:rPr lang="zh-CN" altLang="en-US" sz="2800" b="1" dirty="0" smtClean="0">
                <a:latin typeface="Calibri" pitchFamily="34" charset="0"/>
                <a:ea typeface="黑体" pitchFamily="2" charset="-122"/>
              </a:rPr>
              <a:t>个学分，</a:t>
            </a:r>
            <a:r>
              <a:rPr lang="en-US" altLang="zh-CN" sz="2800" b="1" dirty="0" smtClean="0">
                <a:latin typeface="Calibri" pitchFamily="34" charset="0"/>
                <a:ea typeface="黑体" pitchFamily="2" charset="-122"/>
              </a:rPr>
              <a:t>216</a:t>
            </a:r>
            <a:r>
              <a:rPr lang="zh-CN" altLang="en-US" sz="2800" b="1" dirty="0" smtClean="0">
                <a:latin typeface="Calibri" pitchFamily="34" charset="0"/>
                <a:ea typeface="黑体" pitchFamily="2" charset="-122"/>
              </a:rPr>
              <a:t>学</a:t>
            </a:r>
            <a:r>
              <a:rPr lang="zh-CN" altLang="en-US" sz="2800" b="1" dirty="0" smtClean="0">
                <a:latin typeface="Calibri" pitchFamily="34" charset="0"/>
                <a:ea typeface="黑体" pitchFamily="2" charset="-122"/>
              </a:rPr>
              <a:t>时</a:t>
            </a:r>
            <a:r>
              <a:rPr lang="zh-CN" altLang="en-US" sz="2800" b="1" dirty="0" smtClean="0">
                <a:latin typeface="Calibri" pitchFamily="34" charset="0"/>
                <a:ea typeface="黑体" pitchFamily="2" charset="-122"/>
              </a:rPr>
              <a:t>，分层教学</a:t>
            </a:r>
            <a:endParaRPr lang="en-US" altLang="zh-CN" sz="2800" b="1" dirty="0" smtClean="0">
              <a:latin typeface="Calibri" pitchFamily="34" charset="0"/>
              <a:ea typeface="黑体" pitchFamily="2" charset="-122"/>
            </a:endParaRPr>
          </a:p>
          <a:p>
            <a:r>
              <a:rPr lang="zh-CN" altLang="en-US" sz="2800" b="1" dirty="0" smtClean="0">
                <a:latin typeface="Calibri" pitchFamily="34" charset="0"/>
                <a:ea typeface="黑体" pitchFamily="2" charset="-122"/>
              </a:rPr>
              <a:t>应用英语专业：教育部、财政部“高等职业学校提升专业服务产业发展能力项目”重点支持建设专业</a:t>
            </a:r>
            <a:endParaRPr lang="zh-CN" altLang="en-US" sz="2800" b="1" dirty="0">
              <a:latin typeface="Calibri" pitchFamily="34" charset="0"/>
              <a:ea typeface="黑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四川建院  </a:t>
            </a:r>
            <a:r>
              <a:rPr lang="en-US" altLang="zh-CN" smtClean="0"/>
              <a:t>http://www.scate.com</a:t>
            </a:r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143108" cy="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572500" y="0"/>
            <a:ext cx="571500" cy="357188"/>
          </a:xfrm>
          <a:noFill/>
        </p:spPr>
        <p:txBody>
          <a:bodyPr/>
          <a:lstStyle/>
          <a:p>
            <a:endParaRPr lang="en-US" altLang="zh-CN" dirty="0" smtClean="0">
              <a:ea typeface="宋体" charset="-122"/>
            </a:endParaRPr>
          </a:p>
        </p:txBody>
      </p:sp>
      <p:sp>
        <p:nvSpPr>
          <p:cNvPr id="9219" name="日期占位符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pPr lvl="0"/>
            <a:endParaRPr lang="en-US" altLang="zh-CN" dirty="0" smtClean="0">
              <a:solidFill>
                <a:schemeClr val="tx1"/>
              </a:solidFill>
            </a:endParaRPr>
          </a:p>
          <a:p>
            <a:pPr lvl="0"/>
            <a:r>
              <a:rPr lang="zh-CN" altLang="en-US" dirty="0" smtClean="0">
                <a:solidFill>
                  <a:schemeClr val="tx1"/>
                </a:solidFill>
              </a:rPr>
              <a:t>四川建院  </a:t>
            </a:r>
            <a:r>
              <a:rPr lang="en-US" altLang="zh-CN" dirty="0" smtClean="0">
                <a:solidFill>
                  <a:schemeClr val="tx1"/>
                </a:solidFill>
              </a:rPr>
              <a:t>http://www.scate.com</a:t>
            </a:r>
            <a:endParaRPr lang="zh-CN" altLang="en-US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ea typeface="宋体" charset="-122"/>
            </a:endParaRPr>
          </a:p>
        </p:txBody>
      </p:sp>
      <p:sp>
        <p:nvSpPr>
          <p:cNvPr id="9220" name="页脚占位符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 altLang="zh-CN" dirty="0" smtClean="0">
              <a:ea typeface="宋体" charset="-122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9702" y="1697036"/>
            <a:ext cx="3527986" cy="552450"/>
            <a:chOff x="969" y="1664"/>
            <a:chExt cx="3192" cy="348"/>
          </a:xfrm>
        </p:grpSpPr>
        <p:sp>
          <p:nvSpPr>
            <p:cNvPr id="9239" name="AutoShape 4"/>
            <p:cNvSpPr>
              <a:spLocks noChangeArrowheads="1"/>
            </p:cNvSpPr>
            <p:nvPr/>
          </p:nvSpPr>
          <p:spPr bwMode="auto">
            <a:xfrm>
              <a:off x="969" y="1664"/>
              <a:ext cx="1449" cy="3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287C2">
                    <a:alpha val="50998"/>
                  </a:srgbClr>
                </a:gs>
                <a:gs pos="100000">
                  <a:srgbClr val="013E5A">
                    <a:alpha val="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9240" name="Rectangle 5"/>
            <p:cNvSpPr>
              <a:spLocks noChangeArrowheads="1"/>
            </p:cNvSpPr>
            <p:nvPr/>
          </p:nvSpPr>
          <p:spPr bwMode="auto">
            <a:xfrm>
              <a:off x="1084" y="1710"/>
              <a:ext cx="3077" cy="3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latinLnBrk="1">
                <a:lnSpc>
                  <a:spcPct val="90000"/>
                </a:lnSpc>
              </a:pPr>
              <a:r>
                <a:rPr lang="en-US" altLang="ko-KR" sz="2800" b="1" dirty="0">
                  <a:solidFill>
                    <a:schemeClr val="tx1"/>
                  </a:solidFill>
                  <a:latin typeface="Calibri" pitchFamily="34" charset="0"/>
                  <a:ea typeface="黑体" pitchFamily="2" charset="-122"/>
                </a:rPr>
                <a:t>1. </a:t>
              </a:r>
              <a:r>
                <a:rPr lang="zh-CN" altLang="en-US" sz="2800" b="1" dirty="0">
                  <a:solidFill>
                    <a:schemeClr val="tx1"/>
                  </a:solidFill>
                  <a:latin typeface="Calibri" pitchFamily="34" charset="0"/>
                  <a:ea typeface="黑体" pitchFamily="2" charset="-122"/>
                </a:rPr>
                <a:t>研究背景及目标</a:t>
              </a:r>
              <a:endParaRPr lang="ko-KR" altLang="en-US" sz="2800" b="1" dirty="0">
                <a:solidFill>
                  <a:schemeClr val="tx1"/>
                </a:solidFill>
                <a:latin typeface="Calibri" pitchFamily="34" charset="0"/>
                <a:ea typeface="黑体" pitchFamily="2" charset="-122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99654" y="3211520"/>
            <a:ext cx="3181963" cy="550863"/>
            <a:chOff x="1707" y="2618"/>
            <a:chExt cx="2904" cy="347"/>
          </a:xfrm>
        </p:grpSpPr>
        <p:sp>
          <p:nvSpPr>
            <p:cNvPr id="9236" name="AutoShape 8"/>
            <p:cNvSpPr>
              <a:spLocks noChangeArrowheads="1"/>
            </p:cNvSpPr>
            <p:nvPr/>
          </p:nvSpPr>
          <p:spPr bwMode="auto">
            <a:xfrm>
              <a:off x="1707" y="2618"/>
              <a:ext cx="1449" cy="3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287C2">
                    <a:alpha val="50998"/>
                  </a:srgbClr>
                </a:gs>
                <a:gs pos="100000">
                  <a:srgbClr val="013E5A">
                    <a:alpha val="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9237" name="Rectangle 9"/>
            <p:cNvSpPr>
              <a:spLocks noChangeArrowheads="1"/>
            </p:cNvSpPr>
            <p:nvPr/>
          </p:nvSpPr>
          <p:spPr bwMode="auto">
            <a:xfrm>
              <a:off x="1820" y="2663"/>
              <a:ext cx="2791" cy="3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latinLnBrk="1">
                <a:lnSpc>
                  <a:spcPct val="90000"/>
                </a:lnSpc>
                <a:defRPr/>
              </a:pPr>
              <a:r>
                <a:rPr lang="en-US" altLang="ko-KR" sz="2800" b="1" dirty="0">
                  <a:solidFill>
                    <a:schemeClr val="tx1"/>
                  </a:solidFill>
                  <a:latin typeface="Calibri" pitchFamily="34" charset="0"/>
                  <a:ea typeface="黑体" pitchFamily="2" charset="-122"/>
                </a:rPr>
                <a:t>3. </a:t>
              </a:r>
              <a:r>
                <a:rPr lang="zh-CN" altLang="en-US" sz="2800" b="1" dirty="0">
                  <a:solidFill>
                    <a:schemeClr val="tx1"/>
                  </a:solidFill>
                  <a:latin typeface="Calibri" pitchFamily="34" charset="0"/>
                  <a:ea typeface="黑体" pitchFamily="2" charset="-122"/>
                </a:rPr>
                <a:t>研究结果</a:t>
              </a:r>
              <a:endParaRPr lang="ko-KR" altLang="en-US" sz="2800" b="1" dirty="0">
                <a:solidFill>
                  <a:schemeClr val="tx1"/>
                </a:solidFill>
                <a:latin typeface="Calibri" pitchFamily="34" charset="0"/>
                <a:ea typeface="黑体" pitchFamily="2" charset="-122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602120" y="3973521"/>
            <a:ext cx="4020866" cy="544513"/>
            <a:chOff x="2079" y="3098"/>
            <a:chExt cx="3170" cy="343"/>
          </a:xfrm>
        </p:grpSpPr>
        <p:sp>
          <p:nvSpPr>
            <p:cNvPr id="9233" name="AutoShape 12"/>
            <p:cNvSpPr>
              <a:spLocks noChangeArrowheads="1"/>
            </p:cNvSpPr>
            <p:nvPr/>
          </p:nvSpPr>
          <p:spPr bwMode="auto">
            <a:xfrm>
              <a:off x="2079" y="3098"/>
              <a:ext cx="1449" cy="3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287C2">
                    <a:alpha val="50998"/>
                  </a:srgbClr>
                </a:gs>
                <a:gs pos="100000">
                  <a:srgbClr val="013E5A">
                    <a:alpha val="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9234" name="Rectangle 13"/>
            <p:cNvSpPr>
              <a:spLocks noChangeArrowheads="1"/>
            </p:cNvSpPr>
            <p:nvPr/>
          </p:nvSpPr>
          <p:spPr bwMode="auto">
            <a:xfrm>
              <a:off x="2192" y="3139"/>
              <a:ext cx="3057" cy="3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latinLnBrk="1">
                <a:lnSpc>
                  <a:spcPct val="90000"/>
                </a:lnSpc>
              </a:pPr>
              <a:r>
                <a:rPr lang="en-US" altLang="ko-KR" sz="2800" b="1" dirty="0">
                  <a:solidFill>
                    <a:schemeClr val="tx1"/>
                  </a:solidFill>
                  <a:latin typeface="Calibri" pitchFamily="34" charset="0"/>
                  <a:ea typeface="黑体" pitchFamily="2" charset="-122"/>
                </a:rPr>
                <a:t>4. </a:t>
              </a:r>
              <a:r>
                <a:rPr lang="zh-CN" altLang="en-US" sz="2800" b="1" dirty="0">
                  <a:solidFill>
                    <a:schemeClr val="tx1"/>
                  </a:solidFill>
                  <a:latin typeface="Calibri" pitchFamily="34" charset="0"/>
                  <a:ea typeface="黑体" pitchFamily="2" charset="-122"/>
                </a:rPr>
                <a:t>课程模式及专业特色</a:t>
              </a:r>
              <a:r>
                <a:rPr kumimoji="1" lang="ko-KR" altLang="en-US" sz="2300" i="1" dirty="0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	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244850" y="4725988"/>
            <a:ext cx="3467100" cy="549275"/>
            <a:chOff x="2487" y="3572"/>
            <a:chExt cx="2889" cy="346"/>
          </a:xfrm>
        </p:grpSpPr>
        <p:sp>
          <p:nvSpPr>
            <p:cNvPr id="9230" name="AutoShape 16"/>
            <p:cNvSpPr>
              <a:spLocks noChangeArrowheads="1"/>
            </p:cNvSpPr>
            <p:nvPr/>
          </p:nvSpPr>
          <p:spPr bwMode="auto">
            <a:xfrm>
              <a:off x="2487" y="3572"/>
              <a:ext cx="1449" cy="3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287C2">
                    <a:alpha val="50998"/>
                  </a:srgbClr>
                </a:gs>
                <a:gs pos="100000">
                  <a:srgbClr val="013E5A">
                    <a:alpha val="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9231" name="Rectangle 17"/>
            <p:cNvSpPr>
              <a:spLocks noChangeArrowheads="1"/>
            </p:cNvSpPr>
            <p:nvPr/>
          </p:nvSpPr>
          <p:spPr bwMode="auto">
            <a:xfrm>
              <a:off x="2600" y="3616"/>
              <a:ext cx="2776" cy="3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latinLnBrk="1">
                <a:lnSpc>
                  <a:spcPct val="90000"/>
                </a:lnSpc>
              </a:pPr>
              <a:r>
                <a:rPr lang="en-US" altLang="ko-KR" sz="2800" b="1" dirty="0">
                  <a:solidFill>
                    <a:schemeClr val="tx1"/>
                  </a:solidFill>
                  <a:latin typeface="Calibri" pitchFamily="34" charset="0"/>
                  <a:ea typeface="黑体" pitchFamily="2" charset="-122"/>
                </a:rPr>
                <a:t>5. 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Calibri" pitchFamily="34" charset="0"/>
                  <a:ea typeface="黑体" pitchFamily="2" charset="-122"/>
                </a:rPr>
                <a:t>问题与思考</a:t>
              </a:r>
              <a:endParaRPr lang="ko-KR" altLang="en-US" sz="2800" b="1" dirty="0">
                <a:solidFill>
                  <a:schemeClr val="tx1"/>
                </a:solidFill>
                <a:latin typeface="Calibri" pitchFamily="34" charset="0"/>
                <a:ea typeface="黑体" pitchFamily="2" charset="-122"/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427242" y="2459035"/>
            <a:ext cx="3234198" cy="546100"/>
            <a:chOff x="1347" y="2144"/>
            <a:chExt cx="2949" cy="344"/>
          </a:xfrm>
        </p:grpSpPr>
        <p:sp>
          <p:nvSpPr>
            <p:cNvPr id="9228" name="AutoShape 20"/>
            <p:cNvSpPr>
              <a:spLocks noChangeArrowheads="1"/>
            </p:cNvSpPr>
            <p:nvPr/>
          </p:nvSpPr>
          <p:spPr bwMode="auto">
            <a:xfrm>
              <a:off x="1347" y="2144"/>
              <a:ext cx="1449" cy="3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287C2">
                    <a:alpha val="50998"/>
                  </a:srgbClr>
                </a:gs>
                <a:gs pos="100000">
                  <a:srgbClr val="013E5A">
                    <a:alpha val="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382997" name="Rectangle 21"/>
            <p:cNvSpPr>
              <a:spLocks noChangeArrowheads="1"/>
            </p:cNvSpPr>
            <p:nvPr/>
          </p:nvSpPr>
          <p:spPr bwMode="auto">
            <a:xfrm>
              <a:off x="1458" y="2186"/>
              <a:ext cx="2838" cy="3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latinLnBrk="1">
                <a:lnSpc>
                  <a:spcPct val="90000"/>
                </a:lnSpc>
                <a:defRPr/>
              </a:pPr>
              <a:r>
                <a:rPr lang="en-US" altLang="ko-KR" sz="2800" b="1" dirty="0">
                  <a:solidFill>
                    <a:schemeClr val="tx1"/>
                  </a:solidFill>
                  <a:latin typeface="Calibri" pitchFamily="34" charset="0"/>
                  <a:ea typeface="黑体" pitchFamily="2" charset="-122"/>
                </a:rPr>
                <a:t>2</a:t>
              </a:r>
              <a:r>
                <a:rPr lang="ko-KR" altLang="en-US" sz="2800" b="1" dirty="0">
                  <a:solidFill>
                    <a:schemeClr val="tx1"/>
                  </a:solidFill>
                  <a:latin typeface="Calibri" pitchFamily="34" charset="0"/>
                  <a:ea typeface="黑体" pitchFamily="2" charset="-122"/>
                </a:rPr>
                <a:t>、</a:t>
              </a:r>
              <a:r>
                <a:rPr lang="zh-CN" altLang="en-US" sz="2800" b="1" dirty="0">
                  <a:solidFill>
                    <a:schemeClr val="tx1"/>
                  </a:solidFill>
                  <a:latin typeface="Calibri" pitchFamily="34" charset="0"/>
                  <a:ea typeface="黑体" pitchFamily="2" charset="-122"/>
                </a:rPr>
                <a:t>研究方法</a:t>
              </a:r>
              <a:endParaRPr lang="en-US" altLang="zh-CN" sz="2800" b="1" dirty="0">
                <a:solidFill>
                  <a:schemeClr val="tx1"/>
                </a:solidFill>
                <a:latin typeface="Calibri" pitchFamily="34" charset="0"/>
                <a:ea typeface="黑体" pitchFamily="2" charset="-122"/>
              </a:endParaRPr>
            </a:p>
          </p:txBody>
        </p:sp>
      </p:grpSp>
      <p:sp>
        <p:nvSpPr>
          <p:cNvPr id="1127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altLang="zh-CN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zh-CN" alt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高职应用英语专业核心课程及参考标准的研究</a:t>
            </a:r>
            <a:endParaRPr lang="en-US" altLang="zh-CN" sz="2400" dirty="0" smtClean="0">
              <a:ea typeface="宋体" charset="-122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143108" cy="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4876" y="4857760"/>
            <a:ext cx="242889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学生：</a:t>
            </a:r>
            <a:endParaRPr lang="en-US" altLang="zh-CN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“会英语，懂工程”的复合型人才</a:t>
            </a:r>
            <a:endParaRPr lang="en-US" altLang="zh-CN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5786" y="1357298"/>
            <a:ext cx="278608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高职应用英语培养目标：围绕行业背景、社会需求、就业导向等因素培养学生；以就业为导向，走市场化复合型道路。</a:t>
            </a:r>
            <a:endParaRPr lang="en-US" altLang="zh-CN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57752" y="1357298"/>
            <a:ext cx="307183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建筑业的国际竞争：</a:t>
            </a:r>
            <a:endParaRPr lang="en-US" altLang="zh-CN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入世后，建筑行业直面国际承包商的竞争，国内建筑市场以及参与国际工程承包的竞争会愈发激烈。</a:t>
            </a:r>
            <a:endParaRPr lang="en-US" altLang="zh-CN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3357562"/>
            <a:ext cx="48577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应用英语专业（国际工程承包方向）</a:t>
            </a:r>
            <a:endParaRPr lang="zh-CN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3786182" y="2786058"/>
            <a:ext cx="1143008" cy="50006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2928926" y="3786190"/>
            <a:ext cx="428628" cy="78581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5572132" y="3786190"/>
            <a:ext cx="428628" cy="78581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857356" y="4857760"/>
            <a:ext cx="242889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课程模式：</a:t>
            </a:r>
            <a:endParaRPr lang="en-US" altLang="zh-CN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“英语</a:t>
            </a:r>
            <a:r>
              <a:rPr lang="en-US" altLang="zh-C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</a:t>
            </a:r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（建筑）专业</a:t>
            </a:r>
            <a:r>
              <a:rPr lang="en-US" altLang="zh-C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</a:t>
            </a:r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实践”</a:t>
            </a:r>
            <a:endParaRPr lang="en-US" altLang="zh-CN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714356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研究背景及目标</a:t>
            </a:r>
            <a:endParaRPr lang="zh-CN" altLang="en-US" sz="2800" dirty="0">
              <a:ln>
                <a:solidFill>
                  <a:schemeClr val="tx1"/>
                </a:solidFill>
              </a:ln>
              <a:solidFill>
                <a:schemeClr val="dk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+mj-lt"/>
              </a:rPr>
              <a:t>四川建院 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http://www.scate.com</a:t>
            </a:r>
            <a:endParaRPr lang="zh-CN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08" cy="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14282" y="71435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研究方法</a:t>
            </a:r>
            <a:endParaRPr lang="en-US" altLang="zh-CN" sz="2800" dirty="0" smtClean="0">
              <a:ln>
                <a:solidFill>
                  <a:schemeClr val="tx1"/>
                </a:solidFill>
              </a:ln>
              <a:solidFill>
                <a:schemeClr val="dk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+mj-lt"/>
              </a:rPr>
              <a:t>四川建院 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http://www.scate.com</a:t>
            </a:r>
            <a:endParaRPr lang="zh-CN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143108" cy="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图示 11"/>
          <p:cNvGraphicFramePr/>
          <p:nvPr/>
        </p:nvGraphicFramePr>
        <p:xfrm>
          <a:off x="1785918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143240" y="642918"/>
            <a:ext cx="364333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研究对象：</a:t>
            </a:r>
            <a:endParaRPr lang="en-US" altLang="zh-CN" sz="16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defRPr/>
            </a:pPr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应用英语专业（国际承包方向）毕业生</a:t>
            </a:r>
            <a:endParaRPr lang="en-US" altLang="zh-CN" sz="16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defRPr/>
            </a:pPr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发出问卷</a:t>
            </a:r>
            <a:r>
              <a:rPr lang="en-US" altLang="zh-CN" sz="16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240</a:t>
            </a:r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份，收回有效问卷</a:t>
            </a:r>
            <a:r>
              <a:rPr lang="en-US" altLang="zh-CN" sz="16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208</a:t>
            </a:r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份</a:t>
            </a:r>
            <a:endParaRPr lang="en-US" altLang="zh-CN" sz="16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6512" y="4286256"/>
            <a:ext cx="235745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访谈对象：华西集团、坦桑尼亚海南国际等</a:t>
            </a:r>
            <a:endParaRPr lang="en-US" altLang="zh-CN" sz="16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744" y="5715016"/>
            <a:ext cx="242889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确定核心课程及课程模式</a:t>
            </a:r>
            <a:endParaRPr lang="en-US" altLang="zh-CN" sz="16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英语类核心课程</a:t>
            </a:r>
            <a:endParaRPr lang="en-US" altLang="zh-CN" sz="16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建筑方向类核心课程</a:t>
            </a:r>
            <a:endParaRPr lang="en-US" altLang="zh-CN" sz="16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44" y="2786058"/>
            <a:ext cx="257176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国际职业教育相关理论</a:t>
            </a:r>
            <a:endParaRPr lang="en-US" altLang="zh-CN" sz="16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英语专业教育理论</a:t>
            </a:r>
            <a:endParaRPr lang="en-US" altLang="zh-CN" sz="16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德国“双元制”</a:t>
            </a:r>
            <a:endParaRPr lang="en-US" altLang="zh-CN" sz="16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加拿大</a:t>
            </a:r>
            <a:r>
              <a:rPr lang="en-US" altLang="zh-CN" sz="16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CBE</a:t>
            </a:r>
          </a:p>
          <a:p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澳大利亚</a:t>
            </a:r>
            <a:r>
              <a:rPr lang="en-US" altLang="zh-CN" sz="16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TAFF</a:t>
            </a:r>
            <a:r>
              <a:rPr lang="zh-CN" altLang="en-US" sz="1600" dirty="0" smtClean="0">
                <a:ln>
                  <a:solidFill>
                    <a:schemeClr val="tx1"/>
                  </a:solidFill>
                </a:ln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等课程模式</a:t>
            </a:r>
            <a:endParaRPr lang="en-US" altLang="zh-CN" sz="1600" dirty="0" smtClean="0">
              <a:ln>
                <a:solidFill>
                  <a:schemeClr val="tx1"/>
                </a:solidFill>
              </a:ln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2458</TotalTime>
  <Words>1222</Words>
  <Application>Microsoft Office PowerPoint</Application>
  <PresentationFormat>全屏显示(4:3)</PresentationFormat>
  <Paragraphs>285</Paragraphs>
  <Slides>22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 高职应用英语专业核心课程及参考标准的研究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问题与思考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匿名用户</cp:lastModifiedBy>
  <cp:revision>202</cp:revision>
  <dcterms:modified xsi:type="dcterms:W3CDTF">2014-05-16T15:28:10Z</dcterms:modified>
</cp:coreProperties>
</file>